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8288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297" userDrawn="1">
          <p15:clr>
            <a:srgbClr val="A4A3A4"/>
          </p15:clr>
        </p15:guide>
        <p15:guide id="2" pos="5760" userDrawn="1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orient="horz" pos="3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/>
    <p:restoredTop sz="94672"/>
  </p:normalViewPr>
  <p:slideViewPr>
    <p:cSldViewPr snapToGrid="0" snapToObjects="1" showGuides="1">
      <p:cViewPr>
        <p:scale>
          <a:sx n="35" d="100"/>
          <a:sy n="35" d="100"/>
        </p:scale>
        <p:origin x="2768" y="1000"/>
      </p:cViewPr>
      <p:guideLst>
        <p:guide orient="horz" pos="4297"/>
        <p:guide pos="5760"/>
        <p:guide pos="385"/>
        <p:guide orient="horz" pos="3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51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>
            <a:spLocks noGrp="1"/>
          </p:cNvSpPr>
          <p:nvPr>
            <p:ph type="title"/>
          </p:nvPr>
        </p:nvSpPr>
        <p:spPr>
          <a:xfrm>
            <a:off x="1333500" y="2298700"/>
            <a:ext cx="15621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333500" y="7073900"/>
            <a:ext cx="15621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300"/>
            </a:lvl1pPr>
            <a:lvl2pPr marL="0" indent="171446" algn="ctr">
              <a:spcBef>
                <a:spcPts val="0"/>
              </a:spcBef>
              <a:buSzTx/>
              <a:buNone/>
              <a:defRPr sz="3300"/>
            </a:lvl2pPr>
            <a:lvl3pPr marL="0" indent="342892" algn="ctr">
              <a:spcBef>
                <a:spcPts val="0"/>
              </a:spcBef>
              <a:buSzTx/>
              <a:buNone/>
              <a:defRPr sz="3300"/>
            </a:lvl3pPr>
            <a:lvl4pPr marL="0" indent="514337" algn="ctr">
              <a:spcBef>
                <a:spcPts val="0"/>
              </a:spcBef>
              <a:buSzTx/>
              <a:buNone/>
              <a:defRPr sz="3300"/>
            </a:lvl4pPr>
            <a:lvl5pPr marL="0" indent="685783" algn="ctr">
              <a:spcBef>
                <a:spcPts val="0"/>
              </a:spcBef>
              <a:buSzTx/>
              <a:buNone/>
              <a:defRPr sz="33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790702" y="8953500"/>
            <a:ext cx="14716125" cy="54117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5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790702" y="6138325"/>
            <a:ext cx="14716125" cy="70275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8288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2344478" y="673100"/>
            <a:ext cx="136017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>
            <a:spLocks noGrp="1"/>
          </p:cNvSpPr>
          <p:nvPr>
            <p:ph type="title"/>
          </p:nvPr>
        </p:nvSpPr>
        <p:spPr>
          <a:xfrm>
            <a:off x="476250" y="9448800"/>
            <a:ext cx="173355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476250" y="11518900"/>
            <a:ext cx="173355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300"/>
            </a:lvl1pPr>
            <a:lvl2pPr marL="0" indent="171446" algn="ctr">
              <a:spcBef>
                <a:spcPts val="0"/>
              </a:spcBef>
              <a:buSzTx/>
              <a:buNone/>
              <a:defRPr sz="3300"/>
            </a:lvl2pPr>
            <a:lvl3pPr marL="0" indent="342892" algn="ctr">
              <a:spcBef>
                <a:spcPts val="0"/>
              </a:spcBef>
              <a:buSzTx/>
              <a:buNone/>
              <a:defRPr sz="3300"/>
            </a:lvl3pPr>
            <a:lvl4pPr marL="0" indent="514337" algn="ctr">
              <a:spcBef>
                <a:spcPts val="0"/>
              </a:spcBef>
              <a:buSzTx/>
              <a:buNone/>
              <a:defRPr sz="3300"/>
            </a:lvl4pPr>
            <a:lvl5pPr marL="0" indent="685783" algn="ctr">
              <a:spcBef>
                <a:spcPts val="0"/>
              </a:spcBef>
              <a:buSzTx/>
              <a:buNone/>
              <a:defRPr sz="33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>
            <a:spLocks noGrp="1"/>
          </p:cNvSpPr>
          <p:nvPr>
            <p:ph type="title"/>
          </p:nvPr>
        </p:nvSpPr>
        <p:spPr>
          <a:xfrm>
            <a:off x="1333500" y="4533900"/>
            <a:ext cx="15621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9874487" y="1104900"/>
            <a:ext cx="714375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>
            <a:spLocks noGrp="1"/>
          </p:cNvSpPr>
          <p:nvPr>
            <p:ph type="title"/>
          </p:nvPr>
        </p:nvSpPr>
        <p:spPr>
          <a:xfrm>
            <a:off x="1238252" y="1104900"/>
            <a:ext cx="7667625" cy="5613400"/>
          </a:xfrm>
          <a:prstGeom prst="rect">
            <a:avLst/>
          </a:prstGeom>
        </p:spPr>
        <p:txBody>
          <a:bodyPr anchor="b"/>
          <a:lstStyle>
            <a:lvl1pPr>
              <a:defRPr sz="63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238252" y="6845300"/>
            <a:ext cx="7667625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300"/>
            </a:lvl1pPr>
            <a:lvl2pPr marL="0" indent="171446" algn="ctr">
              <a:spcBef>
                <a:spcPts val="0"/>
              </a:spcBef>
              <a:buSzTx/>
              <a:buNone/>
              <a:defRPr sz="3300"/>
            </a:lvl2pPr>
            <a:lvl3pPr marL="0" indent="342892" algn="ctr">
              <a:spcBef>
                <a:spcPts val="0"/>
              </a:spcBef>
              <a:buSzTx/>
              <a:buNone/>
              <a:defRPr sz="3300"/>
            </a:lvl3pPr>
            <a:lvl4pPr marL="0" indent="514337" algn="ctr">
              <a:spcBef>
                <a:spcPts val="0"/>
              </a:spcBef>
              <a:buSzTx/>
              <a:buNone/>
              <a:defRPr sz="3300"/>
            </a:lvl4pPr>
            <a:lvl5pPr marL="0" indent="685783" algn="ctr">
              <a:spcBef>
                <a:spcPts val="0"/>
              </a:spcBef>
              <a:buSzTx/>
              <a:buNone/>
              <a:defRPr sz="33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9877425" y="3238500"/>
            <a:ext cx="714375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>
            <a:spLocks noGrp="1"/>
          </p:cNvSpPr>
          <p:nvPr>
            <p:ph type="body" sz="half" idx="1"/>
          </p:nvPr>
        </p:nvSpPr>
        <p:spPr>
          <a:xfrm>
            <a:off x="1266825" y="3238500"/>
            <a:ext cx="7505700" cy="9207500"/>
          </a:xfrm>
          <a:prstGeom prst="rect">
            <a:avLst/>
          </a:prstGeom>
        </p:spPr>
        <p:txBody>
          <a:bodyPr/>
          <a:lstStyle>
            <a:lvl1pPr marL="419090" indent="-419090">
              <a:spcBef>
                <a:spcPts val="3375"/>
              </a:spcBef>
              <a:defRPr sz="3375"/>
            </a:lvl1pPr>
            <a:lvl2pPr marL="838179" indent="-419090">
              <a:spcBef>
                <a:spcPts val="3375"/>
              </a:spcBef>
              <a:defRPr sz="3375"/>
            </a:lvl2pPr>
            <a:lvl3pPr marL="1257269" indent="-419090">
              <a:spcBef>
                <a:spcPts val="3375"/>
              </a:spcBef>
              <a:defRPr sz="3375"/>
            </a:lvl3pPr>
            <a:lvl4pPr marL="1676358" indent="-419090">
              <a:spcBef>
                <a:spcPts val="3375"/>
              </a:spcBef>
              <a:defRPr sz="3375"/>
            </a:lvl4pPr>
            <a:lvl5pPr marL="2095448" indent="-419090">
              <a:spcBef>
                <a:spcPts val="3375"/>
              </a:spcBef>
              <a:defRPr sz="3375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>
            <a:spLocks noGrp="1"/>
          </p:cNvSpPr>
          <p:nvPr>
            <p:ph type="body" idx="1"/>
          </p:nvPr>
        </p:nvSpPr>
        <p:spPr>
          <a:xfrm>
            <a:off x="1266825" y="1778000"/>
            <a:ext cx="15754350" cy="101473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1820527" y="7048500"/>
            <a:ext cx="5553075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1820527" y="1130300"/>
            <a:ext cx="5553075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904875" y="1130300"/>
            <a:ext cx="106299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>
            <a:spLocks noGrp="1"/>
          </p:cNvSpPr>
          <p:nvPr>
            <p:ph type="title"/>
          </p:nvPr>
        </p:nvSpPr>
        <p:spPr>
          <a:xfrm>
            <a:off x="1266825" y="952500"/>
            <a:ext cx="1575435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>
            <a:spLocks noGrp="1"/>
          </p:cNvSpPr>
          <p:nvPr>
            <p:ph type="body" idx="1"/>
          </p:nvPr>
        </p:nvSpPr>
        <p:spPr>
          <a:xfrm>
            <a:off x="1266825" y="3238500"/>
            <a:ext cx="1575435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2"/>
          </p:nvPr>
        </p:nvSpPr>
        <p:spPr>
          <a:xfrm>
            <a:off x="8934054" y="13081001"/>
            <a:ext cx="410369" cy="3795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71446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42892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514337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85783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57228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028675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200120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371566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76238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952476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428714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904953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381191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857429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333667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809905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286143" marR="0" indent="-476238" algn="l" defTabSz="619109" rtl="0" latinLnBrk="0">
        <a:lnSpc>
          <a:spcPct val="100000"/>
        </a:lnSpc>
        <a:spcBef>
          <a:spcPts val="4425"/>
        </a:spcBef>
        <a:spcAft>
          <a:spcPts val="0"/>
        </a:spcAft>
        <a:buClrTx/>
        <a:buSzPct val="75000"/>
        <a:buFontTx/>
        <a:buChar char="•"/>
        <a:tabLst/>
        <a:defRPr sz="39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71446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42892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514337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85783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57228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028675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200120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371566" algn="ctr" defTabSz="6191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6.png"/><Relationship Id="rId12" Type="http://schemas.openxmlformats.org/officeDocument/2006/relationships/image" Target="../media/image77.png"/><Relationship Id="rId13" Type="http://schemas.openxmlformats.org/officeDocument/2006/relationships/image" Target="../media/image78.png"/><Relationship Id="rId14" Type="http://schemas.openxmlformats.org/officeDocument/2006/relationships/image" Target="../media/image79.png"/><Relationship Id="rId15" Type="http://schemas.openxmlformats.org/officeDocument/2006/relationships/image" Target="../media/image80.png"/><Relationship Id="rId16" Type="http://schemas.openxmlformats.org/officeDocument/2006/relationships/image" Target="../media/image81.png"/><Relationship Id="rId17" Type="http://schemas.openxmlformats.org/officeDocument/2006/relationships/image" Target="../media/image82.png"/><Relationship Id="rId18" Type="http://schemas.openxmlformats.org/officeDocument/2006/relationships/image" Target="../media/image83.png"/><Relationship Id="rId19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2.png"/><Relationship Id="rId3" Type="http://schemas.openxmlformats.org/officeDocument/2006/relationships/image" Target="../media/image1.png"/><Relationship Id="rId4" Type="http://schemas.openxmlformats.org/officeDocument/2006/relationships/image" Target="../media/image23.png"/><Relationship Id="rId5" Type="http://schemas.openxmlformats.org/officeDocument/2006/relationships/image" Target="../media/image87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8" Type="http://schemas.openxmlformats.org/officeDocument/2006/relationships/image" Target="../media/image105.png"/><Relationship Id="rId9" Type="http://schemas.openxmlformats.org/officeDocument/2006/relationships/image" Target="../media/image7.png"/><Relationship Id="rId10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1.png"/><Relationship Id="rId20" Type="http://schemas.openxmlformats.org/officeDocument/2006/relationships/image" Target="../media/image75.png"/><Relationship Id="rId21" Type="http://schemas.openxmlformats.org/officeDocument/2006/relationships/image" Target="../media/image76.png"/><Relationship Id="rId22" Type="http://schemas.openxmlformats.org/officeDocument/2006/relationships/image" Target="../media/image78.png"/><Relationship Id="rId23" Type="http://schemas.openxmlformats.org/officeDocument/2006/relationships/image" Target="../media/image79.png"/><Relationship Id="rId24" Type="http://schemas.openxmlformats.org/officeDocument/2006/relationships/image" Target="../media/image80.png"/><Relationship Id="rId25" Type="http://schemas.openxmlformats.org/officeDocument/2006/relationships/image" Target="../media/image81.png"/><Relationship Id="rId26" Type="http://schemas.openxmlformats.org/officeDocument/2006/relationships/image" Target="../media/image82.png"/><Relationship Id="rId27" Type="http://schemas.openxmlformats.org/officeDocument/2006/relationships/image" Target="../media/image83.png"/><Relationship Id="rId28" Type="http://schemas.openxmlformats.org/officeDocument/2006/relationships/image" Target="../media/image84.png"/><Relationship Id="rId10" Type="http://schemas.openxmlformats.org/officeDocument/2006/relationships/image" Target="../media/image112.png"/><Relationship Id="rId11" Type="http://schemas.openxmlformats.org/officeDocument/2006/relationships/image" Target="../media/image113.png"/><Relationship Id="rId12" Type="http://schemas.openxmlformats.org/officeDocument/2006/relationships/image" Target="../media/image7.png"/><Relationship Id="rId13" Type="http://schemas.openxmlformats.org/officeDocument/2006/relationships/image" Target="../media/image114.png"/><Relationship Id="rId14" Type="http://schemas.openxmlformats.org/officeDocument/2006/relationships/image" Target="../media/image115.png"/><Relationship Id="rId15" Type="http://schemas.openxmlformats.org/officeDocument/2006/relationships/image" Target="../media/image116.png"/><Relationship Id="rId16" Type="http://schemas.openxmlformats.org/officeDocument/2006/relationships/image" Target="../media/image117.png"/><Relationship Id="rId17" Type="http://schemas.openxmlformats.org/officeDocument/2006/relationships/image" Target="../media/image118.png"/><Relationship Id="rId18" Type="http://schemas.openxmlformats.org/officeDocument/2006/relationships/image" Target="../media/image119.png"/><Relationship Id="rId19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6.png"/><Relationship Id="rId4" Type="http://schemas.openxmlformats.org/officeDocument/2006/relationships/image" Target="../media/image1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image" Target="../media/image11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6.png"/><Relationship Id="rId20" Type="http://schemas.openxmlformats.org/officeDocument/2006/relationships/image" Target="../media/image75.png"/><Relationship Id="rId21" Type="http://schemas.openxmlformats.org/officeDocument/2006/relationships/image" Target="../media/image76.png"/><Relationship Id="rId22" Type="http://schemas.openxmlformats.org/officeDocument/2006/relationships/image" Target="../media/image78.png"/><Relationship Id="rId23" Type="http://schemas.openxmlformats.org/officeDocument/2006/relationships/image" Target="../media/image79.png"/><Relationship Id="rId24" Type="http://schemas.openxmlformats.org/officeDocument/2006/relationships/image" Target="../media/image80.png"/><Relationship Id="rId25" Type="http://schemas.openxmlformats.org/officeDocument/2006/relationships/image" Target="../media/image81.png"/><Relationship Id="rId26" Type="http://schemas.openxmlformats.org/officeDocument/2006/relationships/image" Target="../media/image82.png"/><Relationship Id="rId27" Type="http://schemas.openxmlformats.org/officeDocument/2006/relationships/image" Target="../media/image83.png"/><Relationship Id="rId28" Type="http://schemas.openxmlformats.org/officeDocument/2006/relationships/image" Target="../media/image84.png"/><Relationship Id="rId29" Type="http://schemas.openxmlformats.org/officeDocument/2006/relationships/image" Target="../media/image136.png"/><Relationship Id="rId10" Type="http://schemas.openxmlformats.org/officeDocument/2006/relationships/image" Target="../media/image127.png"/><Relationship Id="rId11" Type="http://schemas.openxmlformats.org/officeDocument/2006/relationships/image" Target="../media/image113.png"/><Relationship Id="rId12" Type="http://schemas.openxmlformats.org/officeDocument/2006/relationships/image" Target="../media/image128.png"/><Relationship Id="rId13" Type="http://schemas.openxmlformats.org/officeDocument/2006/relationships/image" Target="../media/image129.png"/><Relationship Id="rId14" Type="http://schemas.openxmlformats.org/officeDocument/2006/relationships/image" Target="../media/image130.png"/><Relationship Id="rId15" Type="http://schemas.openxmlformats.org/officeDocument/2006/relationships/image" Target="../media/image131.png"/><Relationship Id="rId16" Type="http://schemas.openxmlformats.org/officeDocument/2006/relationships/image" Target="../media/image132.png"/><Relationship Id="rId17" Type="http://schemas.openxmlformats.org/officeDocument/2006/relationships/image" Target="../media/image133.png"/><Relationship Id="rId18" Type="http://schemas.openxmlformats.org/officeDocument/2006/relationships/image" Target="../media/image134.png"/><Relationship Id="rId19" Type="http://schemas.openxmlformats.org/officeDocument/2006/relationships/image" Target="../media/image1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1.png"/><Relationship Id="rId3" Type="http://schemas.openxmlformats.org/officeDocument/2006/relationships/image" Target="../media/image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6" Type="http://schemas.openxmlformats.org/officeDocument/2006/relationships/image" Target="../media/image7.png"/><Relationship Id="rId7" Type="http://schemas.openxmlformats.org/officeDocument/2006/relationships/image" Target="../media/image124.png"/><Relationship Id="rId8" Type="http://schemas.openxmlformats.org/officeDocument/2006/relationships/image" Target="../media/image12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2.png"/><Relationship Id="rId20" Type="http://schemas.openxmlformats.org/officeDocument/2006/relationships/image" Target="../media/image81.png"/><Relationship Id="rId21" Type="http://schemas.openxmlformats.org/officeDocument/2006/relationships/image" Target="../media/image82.png"/><Relationship Id="rId22" Type="http://schemas.openxmlformats.org/officeDocument/2006/relationships/image" Target="../media/image83.png"/><Relationship Id="rId23" Type="http://schemas.openxmlformats.org/officeDocument/2006/relationships/image" Target="../media/image84.png"/><Relationship Id="rId10" Type="http://schemas.openxmlformats.org/officeDocument/2006/relationships/image" Target="../media/image143.png"/><Relationship Id="rId11" Type="http://schemas.openxmlformats.org/officeDocument/2006/relationships/image" Target="../media/image144.png"/><Relationship Id="rId12" Type="http://schemas.openxmlformats.org/officeDocument/2006/relationships/image" Target="../media/image145.png"/><Relationship Id="rId13" Type="http://schemas.openxmlformats.org/officeDocument/2006/relationships/image" Target="../media/image146.png"/><Relationship Id="rId14" Type="http://schemas.openxmlformats.org/officeDocument/2006/relationships/image" Target="../media/image147.png"/><Relationship Id="rId15" Type="http://schemas.openxmlformats.org/officeDocument/2006/relationships/image" Target="../media/image75.png"/><Relationship Id="rId16" Type="http://schemas.openxmlformats.org/officeDocument/2006/relationships/image" Target="../media/image76.png"/><Relationship Id="rId17" Type="http://schemas.openxmlformats.org/officeDocument/2006/relationships/image" Target="../media/image78.png"/><Relationship Id="rId18" Type="http://schemas.openxmlformats.org/officeDocument/2006/relationships/image" Target="../media/image79.png"/><Relationship Id="rId19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7.png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png"/><Relationship Id="rId8" Type="http://schemas.openxmlformats.org/officeDocument/2006/relationships/image" Target="../media/image1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4" Type="http://schemas.openxmlformats.org/officeDocument/2006/relationships/image" Target="../media/image1.png"/><Relationship Id="rId5" Type="http://schemas.openxmlformats.org/officeDocument/2006/relationships/image" Target="../media/image149.png"/><Relationship Id="rId6" Type="http://schemas.openxmlformats.org/officeDocument/2006/relationships/image" Target="../media/image150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22" Type="http://schemas.openxmlformats.org/officeDocument/2006/relationships/image" Target="../media/image38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7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Relationship Id="rId19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1.png"/><Relationship Id="rId8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20" Type="http://schemas.openxmlformats.org/officeDocument/2006/relationships/image" Target="../media/image55.png"/><Relationship Id="rId21" Type="http://schemas.openxmlformats.org/officeDocument/2006/relationships/image" Target="../media/image56.png"/><Relationship Id="rId22" Type="http://schemas.openxmlformats.org/officeDocument/2006/relationships/image" Target="../media/image57.png"/><Relationship Id="rId23" Type="http://schemas.openxmlformats.org/officeDocument/2006/relationships/image" Target="../media/image58.png"/><Relationship Id="rId10" Type="http://schemas.openxmlformats.org/officeDocument/2006/relationships/image" Target="../media/image46.png"/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7.png"/><Relationship Id="rId16" Type="http://schemas.openxmlformats.org/officeDocument/2006/relationships/image" Target="../media/image51.png"/><Relationship Id="rId17" Type="http://schemas.openxmlformats.org/officeDocument/2006/relationships/image" Target="../media/image52.png"/><Relationship Id="rId18" Type="http://schemas.openxmlformats.org/officeDocument/2006/relationships/image" Target="../media/image53.png"/><Relationship Id="rId19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1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7.png"/><Relationship Id="rId12" Type="http://schemas.openxmlformats.org/officeDocument/2006/relationships/image" Target="../media/image7.png"/><Relationship Id="rId13" Type="http://schemas.openxmlformats.org/officeDocument/2006/relationships/image" Target="../media/image68.png"/><Relationship Id="rId14" Type="http://schemas.openxmlformats.org/officeDocument/2006/relationships/image" Target="../media/image69.png"/><Relationship Id="rId15" Type="http://schemas.openxmlformats.org/officeDocument/2006/relationships/image" Target="../media/image70.png"/><Relationship Id="rId16" Type="http://schemas.openxmlformats.org/officeDocument/2006/relationships/image" Target="../media/image71.png"/><Relationship Id="rId17" Type="http://schemas.openxmlformats.org/officeDocument/2006/relationships/image" Target="../media/image72.png"/><Relationship Id="rId18" Type="http://schemas.openxmlformats.org/officeDocument/2006/relationships/image" Target="../media/image73.png"/><Relationship Id="rId19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3" Type="http://schemas.openxmlformats.org/officeDocument/2006/relationships/image" Target="../media/image1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png"/><Relationship Id="rId10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3.png"/><Relationship Id="rId12" Type="http://schemas.openxmlformats.org/officeDocument/2006/relationships/image" Target="../media/image84.png"/><Relationship Id="rId13" Type="http://schemas.openxmlformats.org/officeDocument/2006/relationships/image" Target="../media/image85.png"/><Relationship Id="rId14" Type="http://schemas.openxmlformats.org/officeDocument/2006/relationships/image" Target="../media/image86.png"/><Relationship Id="rId15" Type="http://schemas.openxmlformats.org/officeDocument/2006/relationships/image" Target="../media/image87.png"/><Relationship Id="rId16" Type="http://schemas.openxmlformats.org/officeDocument/2006/relationships/image" Target="../media/image88.png"/><Relationship Id="rId17" Type="http://schemas.openxmlformats.org/officeDocument/2006/relationships/image" Target="../media/image89.png"/><Relationship Id="rId18" Type="http://schemas.openxmlformats.org/officeDocument/2006/relationships/image" Target="../media/image90.png"/><Relationship Id="rId1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1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7.png"/><Relationship Id="rId12" Type="http://schemas.openxmlformats.org/officeDocument/2006/relationships/image" Target="../media/image78.png"/><Relationship Id="rId13" Type="http://schemas.openxmlformats.org/officeDocument/2006/relationships/image" Target="../media/image79.png"/><Relationship Id="rId14" Type="http://schemas.openxmlformats.org/officeDocument/2006/relationships/image" Target="../media/image80.png"/><Relationship Id="rId15" Type="http://schemas.openxmlformats.org/officeDocument/2006/relationships/image" Target="../media/image81.png"/><Relationship Id="rId16" Type="http://schemas.openxmlformats.org/officeDocument/2006/relationships/image" Target="../media/image82.png"/><Relationship Id="rId17" Type="http://schemas.openxmlformats.org/officeDocument/2006/relationships/image" Target="../media/image83.png"/><Relationship Id="rId18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3" Type="http://schemas.openxmlformats.org/officeDocument/2006/relationships/image" Target="../media/image91.png"/><Relationship Id="rId4" Type="http://schemas.openxmlformats.org/officeDocument/2006/relationships/image" Target="../media/image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7.png"/><Relationship Id="rId9" Type="http://schemas.openxmlformats.org/officeDocument/2006/relationships/image" Target="../media/image75.png"/><Relationship Id="rId10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3" Type="http://schemas.openxmlformats.org/officeDocument/2006/relationships/image" Target="../media/image1.png"/><Relationship Id="rId4" Type="http://schemas.openxmlformats.org/officeDocument/2006/relationships/image" Target="../media/image87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7.png"/><Relationship Id="rId8" Type="http://schemas.openxmlformats.org/officeDocument/2006/relationships/image" Target="../media/image75.png"/><Relationship Id="rId9" Type="http://schemas.openxmlformats.org/officeDocument/2006/relationships/image" Target="../media/image76.png"/><Relationship Id="rId10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7.png"/><Relationship Id="rId12" Type="http://schemas.openxmlformats.org/officeDocument/2006/relationships/image" Target="../media/image78.png"/><Relationship Id="rId13" Type="http://schemas.openxmlformats.org/officeDocument/2006/relationships/image" Target="../media/image79.png"/><Relationship Id="rId14" Type="http://schemas.openxmlformats.org/officeDocument/2006/relationships/image" Target="../media/image80.png"/><Relationship Id="rId15" Type="http://schemas.openxmlformats.org/officeDocument/2006/relationships/image" Target="../media/image81.png"/><Relationship Id="rId16" Type="http://schemas.openxmlformats.org/officeDocument/2006/relationships/image" Target="../media/image82.png"/><Relationship Id="rId17" Type="http://schemas.openxmlformats.org/officeDocument/2006/relationships/image" Target="../media/image83.png"/><Relationship Id="rId18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3" Type="http://schemas.openxmlformats.org/officeDocument/2006/relationships/image" Target="../media/image1.png"/><Relationship Id="rId4" Type="http://schemas.openxmlformats.org/officeDocument/2006/relationships/image" Target="../media/image89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7.png"/><Relationship Id="rId9" Type="http://schemas.openxmlformats.org/officeDocument/2006/relationships/image" Target="../media/image75.png"/><Relationship Id="rId10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fehide1" hidden="1"/>
          <p:cNvSpPr/>
          <p:nvPr/>
        </p:nvSpPr>
        <p:spPr>
          <a:xfrm>
            <a:off x="7126380" y="1866195"/>
            <a:ext cx="9974121" cy="181895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defRPr kumimoji="0" sz="14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10800"/>
              <a:t>ระบบราชการ 4.0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126380" y="1864321"/>
            <a:ext cx="9973056" cy="1822704"/>
            <a:chOff x="317500" y="317500"/>
            <a:chExt cx="9973056" cy="1822704"/>
          </a:xfrm>
        </p:grpSpPr>
        <p:pic>
          <p:nvPicPr>
            <p:cNvPr id="2" name="PFE element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9973056" cy="1822704"/>
            </a:xfrm>
            <a:prstGeom prst="rect">
              <a:avLst/>
            </a:prstGeom>
          </p:spPr>
        </p:pic>
        <p:sp>
          <p:nvSpPr>
            <p:cNvPr id="3" name="Shape_63"/>
            <p:cNvSpPr/>
            <p:nvPr/>
          </p:nvSpPr>
          <p:spPr>
            <a:xfrm>
              <a:off x="317500" y="317500"/>
              <a:ext cx="9973056" cy="182270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26" name="pfehide2" hidden="1"/>
          <p:cNvSpPr/>
          <p:nvPr/>
        </p:nvSpPr>
        <p:spPr>
          <a:xfrm>
            <a:off x="5412433" y="3435399"/>
            <a:ext cx="12228153" cy="101640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6400" b="0" i="0" u="none" strike="noStrike" cap="none" spc="0" normalizeH="0" baseline="0">
                <a:solidFill>
                  <a:srgbClr val="DE3F18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4800" dirty="0"/>
              <a:t>ยึดหลักธรรมาภิบาลเพื่อประโยชน์สุขของประชาชน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412433" y="3385819"/>
            <a:ext cx="12234672" cy="1115568"/>
            <a:chOff x="317500" y="317500"/>
            <a:chExt cx="12234672" cy="1115568"/>
          </a:xfrm>
        </p:grpSpPr>
        <p:pic>
          <p:nvPicPr>
            <p:cNvPr id="8" name="PFE element 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234672" cy="1115568"/>
            </a:xfrm>
            <a:prstGeom prst="rect">
              <a:avLst/>
            </a:prstGeom>
          </p:spPr>
        </p:pic>
        <p:sp>
          <p:nvSpPr>
            <p:cNvPr id="9" name="Shape_64"/>
            <p:cNvSpPr/>
            <p:nvPr/>
          </p:nvSpPr>
          <p:spPr>
            <a:xfrm>
              <a:off x="317500" y="317500"/>
              <a:ext cx="12234672" cy="111556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27" name="B3.png" descr="B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" y="4740401"/>
            <a:ext cx="18288001" cy="6967425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pfehide4" hidden="1"/>
          <p:cNvSpPr/>
          <p:nvPr/>
        </p:nvSpPr>
        <p:spPr>
          <a:xfrm>
            <a:off x="611188" y="11533813"/>
            <a:ext cx="6675866" cy="92521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2800"/>
              <a:t>สำนักงานคณะกรรมการพัฒนาระบบราชการ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05465" y="11530075"/>
            <a:ext cx="6687312" cy="932688"/>
            <a:chOff x="317500" y="317500"/>
            <a:chExt cx="6687312" cy="932688"/>
          </a:xfrm>
        </p:grpSpPr>
        <p:pic>
          <p:nvPicPr>
            <p:cNvPr id="11" name="PFE element 4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687312" cy="932688"/>
            </a:xfrm>
            <a:prstGeom prst="rect">
              <a:avLst/>
            </a:prstGeom>
          </p:spPr>
        </p:pic>
        <p:sp>
          <p:nvSpPr>
            <p:cNvPr id="12" name="Shape_65"/>
            <p:cNvSpPr/>
            <p:nvPr/>
          </p:nvSpPr>
          <p:spPr>
            <a:xfrm>
              <a:off x="317500" y="317500"/>
              <a:ext cx="6687312" cy="93268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6" name="pfehide5" hidden="1"/>
          <p:cNvSpPr/>
          <p:nvPr/>
        </p:nvSpPr>
        <p:spPr>
          <a:xfrm>
            <a:off x="982617" y="12106477"/>
            <a:ext cx="6404920" cy="91457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defRPr sz="4800">
                <a:solidFill>
                  <a:srgbClr val="AC020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2400"/>
              <a:t>ยึดหลักธรรมาภิบาลเพื่อประโยชน์สุขของประชาชน </a:t>
            </a:r>
            <a:br>
              <a:rPr sz="2400"/>
            </a:br>
            <a:r>
              <a:rPr sz="2400"/>
              <a:t>Better Governance, Happier Citizens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975533" y="12072813"/>
            <a:ext cx="6419088" cy="981906"/>
            <a:chOff x="317500" y="317500"/>
            <a:chExt cx="6419088" cy="981906"/>
          </a:xfrm>
        </p:grpSpPr>
        <p:pic>
          <p:nvPicPr>
            <p:cNvPr id="14" name="PFE element 5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419088" cy="981906"/>
            </a:xfrm>
            <a:prstGeom prst="rect">
              <a:avLst/>
            </a:prstGeom>
          </p:spPr>
        </p:pic>
        <p:sp>
          <p:nvSpPr>
            <p:cNvPr id="15" name="Shape_66"/>
            <p:cNvSpPr/>
            <p:nvPr/>
          </p:nvSpPr>
          <p:spPr>
            <a:xfrm>
              <a:off x="317500" y="317500"/>
              <a:ext cx="6419088" cy="98190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7" name="index2.png" descr="index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092146" y="9982822"/>
            <a:ext cx="1713949" cy="14415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99"/>
                            </p:stCondLst>
                            <p:childTnLst>
                              <p:par>
                                <p:cTn id="13" presetID="10" presetClass="entr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2" animBg="1" advAuto="0"/>
      <p:bldP spid="126" grpId="3" animBg="1" advAuto="0"/>
      <p:bldP spid="127" grpId="1" animBg="1" advAuto="0"/>
      <p:bldP spid="5" grpId="0" animBg="1" advAuto="0"/>
      <p:bldP spid="6" grpId="0" animBg="1" advAuto="0"/>
      <p:bldP spid="7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fehide167" hidden="1"/>
          <p:cNvSpPr/>
          <p:nvPr/>
        </p:nvSpPr>
        <p:spPr>
          <a:xfrm>
            <a:off x="4379229" y="4191848"/>
            <a:ext cx="10461311" cy="27853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4400" dirty="0"/>
              <a:t>ต้องได้รับการปรับเปลี่ยนกระบวนการทางความคิด (mindset) ให้ตนเองมีความเป็นผู้ประกอบการสาธารณะ </a:t>
            </a:r>
            <a:r>
              <a:rPr lang="th-TH" sz="4400" dirty="0" smtClean="0"/>
              <a:t/>
            </a:r>
            <a:br>
              <a:rPr lang="th-TH" sz="4400" dirty="0" smtClean="0"/>
            </a:br>
            <a:r>
              <a:rPr sz="4400" dirty="0" smtClean="0"/>
              <a:t>(</a:t>
            </a:r>
            <a:r>
              <a:rPr sz="4400" dirty="0"/>
              <a:t>Public Entrepreneurship)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376469" y="4170265"/>
            <a:ext cx="10466832" cy="2828544"/>
            <a:chOff x="317500" y="317500"/>
            <a:chExt cx="10466832" cy="2828544"/>
          </a:xfrm>
        </p:grpSpPr>
        <p:pic>
          <p:nvPicPr>
            <p:cNvPr id="2" name="PFE element 16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466832" cy="2828544"/>
            </a:xfrm>
            <a:prstGeom prst="rect">
              <a:avLst/>
            </a:prstGeom>
          </p:spPr>
        </p:pic>
        <p:sp>
          <p:nvSpPr>
            <p:cNvPr id="3" name="Shape_113"/>
            <p:cNvSpPr/>
            <p:nvPr/>
          </p:nvSpPr>
          <p:spPr>
            <a:xfrm>
              <a:off x="317500" y="317500"/>
              <a:ext cx="10466832" cy="28285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321" name="pfehide168" hidden="1"/>
          <p:cNvGrpSpPr/>
          <p:nvPr/>
        </p:nvGrpSpPr>
        <p:grpSpPr>
          <a:xfrm>
            <a:off x="582953" y="3749130"/>
            <a:ext cx="2776785" cy="3028313"/>
            <a:chOff x="0" y="0"/>
            <a:chExt cx="3702378" cy="4037749"/>
          </a:xfrm>
        </p:grpSpPr>
        <p:pic>
          <p:nvPicPr>
            <p:cNvPr id="319" name="677.png" descr="677.png" hidden="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54828"/>
              <a:ext cx="3182922" cy="3182922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320" name="pasted-image.pdf" descr="pasted-image.pdf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07430" y="0"/>
              <a:ext cx="1594949" cy="195360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</p:grpSp>
      <p:grpSp>
        <p:nvGrpSpPr>
          <p:cNvPr id="7" name="Group 6"/>
          <p:cNvGrpSpPr/>
          <p:nvPr/>
        </p:nvGrpSpPr>
        <p:grpSpPr>
          <a:xfrm>
            <a:off x="581457" y="3727095"/>
            <a:ext cx="2779776" cy="3072384"/>
            <a:chOff x="317500" y="317500"/>
            <a:chExt cx="2779776" cy="3072384"/>
          </a:xfrm>
        </p:grpSpPr>
        <p:pic>
          <p:nvPicPr>
            <p:cNvPr id="5" name="PFE element 168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779776" cy="3072384"/>
            </a:xfrm>
            <a:prstGeom prst="rect">
              <a:avLst/>
            </a:prstGeom>
          </p:spPr>
        </p:pic>
        <p:sp>
          <p:nvSpPr>
            <p:cNvPr id="6" name="Shape_114"/>
            <p:cNvSpPr/>
            <p:nvPr/>
          </p:nvSpPr>
          <p:spPr>
            <a:xfrm>
              <a:off x="317500" y="317500"/>
              <a:ext cx="2779776" cy="307238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2" name="pfehide169" hidden="1"/>
          <p:cNvSpPr/>
          <p:nvPr/>
        </p:nvSpPr>
        <p:spPr>
          <a:xfrm>
            <a:off x="115325" y="7186365"/>
            <a:ext cx="3712041" cy="2225018"/>
          </a:xfrm>
          <a:prstGeom prst="rect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lnSpc>
                <a:spcPct val="80000"/>
              </a:lnSpc>
              <a:spcBef>
                <a:spcPts val="675"/>
              </a:spcBef>
              <a:defRPr sz="42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150"/>
              <a:t>การปรับตัวและพัฒนาของข้าราชการและ</a:t>
            </a:r>
            <a:br>
              <a:rPr sz="3150"/>
            </a:br>
            <a:r>
              <a:rPr sz="3150"/>
              <a:t>เจ้าหน้าที่รัฐ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12066" y="7189402"/>
            <a:ext cx="3718560" cy="2218944"/>
            <a:chOff x="317500" y="317500"/>
            <a:chExt cx="3718560" cy="2218944"/>
          </a:xfrm>
        </p:grpSpPr>
        <p:pic>
          <p:nvPicPr>
            <p:cNvPr id="8" name="PFE element 169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18560" cy="2218944"/>
            </a:xfrm>
            <a:prstGeom prst="rect">
              <a:avLst/>
            </a:prstGeom>
          </p:spPr>
        </p:pic>
        <p:sp>
          <p:nvSpPr>
            <p:cNvPr id="9" name="Shape_115"/>
            <p:cNvSpPr/>
            <p:nvPr/>
          </p:nvSpPr>
          <p:spPr>
            <a:xfrm>
              <a:off x="317500" y="317500"/>
              <a:ext cx="3718560" cy="22189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3" name="pfehide170" hidden="1"/>
          <p:cNvSpPr/>
          <p:nvPr/>
        </p:nvSpPr>
        <p:spPr>
          <a:xfrm>
            <a:off x="4379228" y="7444089"/>
            <a:ext cx="10461311" cy="27853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4400" dirty="0"/>
              <a:t>เพิ่มทักษะให้มีสมรรถนะที่จำเป็น และเปลี่ยนแปลงพฤติกรรมของตน ทำให้สามารถ</a:t>
            </a:r>
            <a:r>
              <a:rPr sz="4400"/>
              <a:t>แสดง</a:t>
            </a:r>
            <a:r>
              <a:rPr sz="4400" smtClean="0"/>
              <a:t>บทบาทของ</a:t>
            </a:r>
            <a:r>
              <a:rPr sz="4400" dirty="0"/>
              <a:t>การเป็นผู้นำการเปลี่ยนแปลง (change leader) ได้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379228" y="7422506"/>
            <a:ext cx="10472928" cy="2828544"/>
            <a:chOff x="317500" y="317500"/>
            <a:chExt cx="10472928" cy="2828544"/>
          </a:xfrm>
        </p:grpSpPr>
        <p:pic>
          <p:nvPicPr>
            <p:cNvPr id="11" name="PFE element 170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472928" cy="2828544"/>
            </a:xfrm>
            <a:prstGeom prst="rect">
              <a:avLst/>
            </a:prstGeom>
          </p:spPr>
        </p:pic>
        <p:sp>
          <p:nvSpPr>
            <p:cNvPr id="12" name="Shape_116"/>
            <p:cNvSpPr/>
            <p:nvPr/>
          </p:nvSpPr>
          <p:spPr>
            <a:xfrm>
              <a:off x="317500" y="317500"/>
              <a:ext cx="10472928" cy="28285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24" name="index2.png" descr="index2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7185664" y="12683993"/>
            <a:ext cx="948960" cy="7981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FE element 172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15" name="PFE element 173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25" name="pfehide174" hidden="1"/>
          <p:cNvSpPr/>
          <p:nvPr/>
        </p:nvSpPr>
        <p:spPr>
          <a:xfrm>
            <a:off x="611188" y="508379"/>
            <a:ext cx="14229352" cy="1366717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ปัจจัยแห่งความสำเร็จของระบบราชการ 4.0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8783" y="505937"/>
            <a:ext cx="14234161" cy="1371600"/>
            <a:chOff x="317500" y="317500"/>
            <a:chExt cx="14234161" cy="1371600"/>
          </a:xfrm>
        </p:grpSpPr>
        <p:pic>
          <p:nvPicPr>
            <p:cNvPr id="16" name="PFE element 174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1371600"/>
            </a:xfrm>
            <a:prstGeom prst="rect">
              <a:avLst/>
            </a:prstGeom>
          </p:spPr>
        </p:pic>
        <p:sp>
          <p:nvSpPr>
            <p:cNvPr id="17" name="Shape_117"/>
            <p:cNvSpPr/>
            <p:nvPr/>
          </p:nvSpPr>
          <p:spPr>
            <a:xfrm>
              <a:off x="317500" y="317500"/>
              <a:ext cx="14234161" cy="13716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6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7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8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9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19" name="PFE element 179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20" name="PFE element 180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21" name="PFE element 181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22" name="PFE element 182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37" name="PFE element 183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8" name="PFE element 184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9" name="PFE element 185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4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99"/>
                            </p:stCondLst>
                            <p:childTnLst>
                              <p:par>
                                <p:cTn id="9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4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4" animBg="1" advAuto="0"/>
      <p:bldP spid="321" grpId="2" advAuto="0"/>
      <p:bldP spid="322" grpId="3" animBg="1" advAuto="0"/>
      <p:bldP spid="323" grpId="5" animBg="1" advAuto="0"/>
      <p:bldP spid="25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" name="pfehide186" hidden="1"/>
          <p:cNvGraphicFramePr/>
          <p:nvPr>
            <p:extLst>
              <p:ext uri="{D42A27DB-BD31-4B8C-83A1-F6EECF244321}">
                <p14:modId xmlns:p14="http://schemas.microsoft.com/office/powerpoint/2010/main" val="891039970"/>
              </p:ext>
            </p:extLst>
          </p:nvPr>
        </p:nvGraphicFramePr>
        <p:xfrm>
          <a:off x="70603" y="1387211"/>
          <a:ext cx="15159341" cy="1149751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7522999"/>
                <a:gridCol w="7636342"/>
              </a:tblGrid>
              <a:tr h="2076425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4100946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  <a:tr h="2410691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  <a:tr h="113607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  <a:tr h="177338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3802" y="1384393"/>
            <a:ext cx="15172944" cy="11503152"/>
            <a:chOff x="317500" y="317500"/>
            <a:chExt cx="15172944" cy="11503152"/>
          </a:xfrm>
        </p:grpSpPr>
        <p:pic>
          <p:nvPicPr>
            <p:cNvPr id="2" name="PFE element 18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172944" cy="11503152"/>
            </a:xfrm>
            <a:prstGeom prst="rect">
              <a:avLst/>
            </a:prstGeom>
          </p:spPr>
        </p:pic>
        <p:sp>
          <p:nvSpPr>
            <p:cNvPr id="3" name="Shape_118"/>
            <p:cNvSpPr/>
            <p:nvPr/>
          </p:nvSpPr>
          <p:spPr>
            <a:xfrm>
              <a:off x="317500" y="317500"/>
              <a:ext cx="15172944" cy="11503152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28" name="pfehide187" hidden="1"/>
          <p:cNvSpPr/>
          <p:nvPr/>
        </p:nvSpPr>
        <p:spPr>
          <a:xfrm>
            <a:off x="7937618" y="3490340"/>
            <a:ext cx="7333010" cy="401648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 dirty="0"/>
              <a:t>การทำงานมีการเชื่อมโยงผ่านระบบดิจิทัล</a:t>
            </a:r>
            <a:br>
              <a:rPr sz="3200" dirty="0"/>
            </a:br>
            <a:r>
              <a:rPr sz="3200" dirty="0"/>
              <a:t>อย่างเต็มรูปแบบตั้งแต่ต้นจนจบกระบวนการ </a:t>
            </a:r>
            <a:br>
              <a:rPr sz="3200" dirty="0"/>
            </a:br>
            <a:r>
              <a:rPr sz="3200" dirty="0"/>
              <a:t>เชื่อมโยงทุกส่วนราชการในการบริการประชาชน </a:t>
            </a:r>
            <a:r>
              <a:rPr sz="3200" dirty="0" smtClean="0"/>
              <a:t>และ</a:t>
            </a:r>
            <a:r>
              <a:rPr sz="3200" dirty="0"/>
              <a:t>มีการบังคับบัญชาในแนวนอน (End-to-end process flow, 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Cross-boundary </a:t>
            </a:r>
            <a:r>
              <a:rPr sz="3200" dirty="0"/>
              <a:t>management, Program/Project Management Office, Horizontal approach)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937618" y="3483854"/>
            <a:ext cx="7327392" cy="4029456"/>
            <a:chOff x="317500" y="317500"/>
            <a:chExt cx="7327392" cy="4029456"/>
          </a:xfrm>
        </p:grpSpPr>
        <p:pic>
          <p:nvPicPr>
            <p:cNvPr id="5" name="PFE element 187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4029456"/>
            </a:xfrm>
            <a:prstGeom prst="rect">
              <a:avLst/>
            </a:prstGeom>
          </p:spPr>
        </p:pic>
        <p:sp>
          <p:nvSpPr>
            <p:cNvPr id="6" name="Shape_119"/>
            <p:cNvSpPr/>
            <p:nvPr/>
          </p:nvSpPr>
          <p:spPr>
            <a:xfrm>
              <a:off x="317500" y="317500"/>
              <a:ext cx="7327392" cy="402945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31" name="pfehide188" hidden="1"/>
          <p:cNvSpPr/>
          <p:nvPr/>
        </p:nvSpPr>
        <p:spPr>
          <a:xfrm>
            <a:off x="135001" y="508379"/>
            <a:ext cx="15132826" cy="801322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4400" dirty="0"/>
              <a:t>ระบบราชการแบบเดิม VS ระบบราชการแบบใหม่ (1/3)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35001" y="504004"/>
            <a:ext cx="15124176" cy="810073"/>
            <a:chOff x="317500" y="317500"/>
            <a:chExt cx="15124176" cy="810073"/>
          </a:xfrm>
        </p:grpSpPr>
        <p:pic>
          <p:nvPicPr>
            <p:cNvPr id="8" name="PFE element 188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124176" cy="810073"/>
            </a:xfrm>
            <a:prstGeom prst="rect">
              <a:avLst/>
            </a:prstGeom>
          </p:spPr>
        </p:pic>
        <p:sp>
          <p:nvSpPr>
            <p:cNvPr id="9" name="Shape_120"/>
            <p:cNvSpPr/>
            <p:nvPr/>
          </p:nvSpPr>
          <p:spPr>
            <a:xfrm>
              <a:off x="317500" y="317500"/>
              <a:ext cx="15124176" cy="810073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3" name="pfehide189" hidden="1"/>
          <p:cNvSpPr/>
          <p:nvPr/>
        </p:nvSpPr>
        <p:spPr>
          <a:xfrm>
            <a:off x="176581" y="1443626"/>
            <a:ext cx="6980270" cy="20467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rPr sz="3200" dirty="0"/>
              <a:t>การทำงานแยกตามภารกิจของแต่ละหน่วยงาน </a:t>
            </a:r>
            <a:r>
              <a:rPr sz="3200" dirty="0" smtClean="0"/>
              <a:t>มี</a:t>
            </a:r>
            <a:r>
              <a:rPr sz="3200" dirty="0"/>
              <a:t>การประสานงาน</a:t>
            </a:r>
            <a:r>
              <a:rPr sz="3200" dirty="0" smtClean="0"/>
              <a:t>ระหว่า</a:t>
            </a:r>
            <a:r>
              <a:rPr lang="th-TH" sz="3200" dirty="0" err="1" smtClean="0"/>
              <a:t>ง</a:t>
            </a:r>
            <a:r>
              <a:rPr sz="3200" dirty="0" smtClean="0"/>
              <a:t>กัน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แต่</a:t>
            </a:r>
            <a:r>
              <a:rPr sz="3200" dirty="0"/>
              <a:t>ยังไม่ใช่</a:t>
            </a:r>
            <a:r>
              <a:rPr sz="3200" dirty="0" smtClean="0"/>
              <a:t>การบูรณา</a:t>
            </a:r>
            <a:r>
              <a:rPr sz="3200" dirty="0"/>
              <a:t>การอย่างแท้จริง (Autonomy, Seperation)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73708" y="1442855"/>
            <a:ext cx="6986016" cy="2048256"/>
            <a:chOff x="317500" y="317500"/>
            <a:chExt cx="6986016" cy="2048256"/>
          </a:xfrm>
        </p:grpSpPr>
        <p:pic>
          <p:nvPicPr>
            <p:cNvPr id="11" name="PFE element 189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86016" cy="2048256"/>
            </a:xfrm>
            <a:prstGeom prst="rect">
              <a:avLst/>
            </a:prstGeom>
          </p:spPr>
        </p:pic>
        <p:sp>
          <p:nvSpPr>
            <p:cNvPr id="12" name="Shape_121"/>
            <p:cNvSpPr/>
            <p:nvPr/>
          </p:nvSpPr>
          <p:spPr>
            <a:xfrm>
              <a:off x="317500" y="317500"/>
              <a:ext cx="6986016" cy="204825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4" name="pfehide190" hidden="1"/>
          <p:cNvSpPr/>
          <p:nvPr/>
        </p:nvSpPr>
        <p:spPr>
          <a:xfrm>
            <a:off x="7966828" y="1387211"/>
            <a:ext cx="7497079" cy="20467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 dirty="0"/>
              <a:t>การ</a:t>
            </a:r>
            <a:r>
              <a:rPr sz="3200" dirty="0" smtClean="0"/>
              <a:t>ทำงานร่วมกันแบบบูรณาการอย่าง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แท้จริง ใน</a:t>
            </a:r>
            <a:r>
              <a:rPr sz="3200" dirty="0"/>
              <a:t>เชิงยุทธศาสตร์ตั้งแต่ระดับการวางนโยบายไปจนถึงการนำไปปฏิบัติ (Collaboration)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963279" y="1386440"/>
            <a:ext cx="7504176" cy="2048256"/>
            <a:chOff x="317500" y="317500"/>
            <a:chExt cx="7504176" cy="2048256"/>
          </a:xfrm>
        </p:grpSpPr>
        <p:pic>
          <p:nvPicPr>
            <p:cNvPr id="14" name="PFE element 190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504176" cy="2048256"/>
            </a:xfrm>
            <a:prstGeom prst="rect">
              <a:avLst/>
            </a:prstGeom>
          </p:spPr>
        </p:pic>
        <p:sp>
          <p:nvSpPr>
            <p:cNvPr id="15" name="Shape_122"/>
            <p:cNvSpPr/>
            <p:nvPr/>
          </p:nvSpPr>
          <p:spPr>
            <a:xfrm>
              <a:off x="317500" y="317500"/>
              <a:ext cx="7504176" cy="204825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5" name="pfehide191" hidden="1"/>
          <p:cNvSpPr/>
          <p:nvPr/>
        </p:nvSpPr>
        <p:spPr>
          <a:xfrm>
            <a:off x="114192" y="3554490"/>
            <a:ext cx="6925325" cy="253915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rPr sz="3200" dirty="0"/>
              <a:t>การทำงานยังไม่อยู่ในรูปแบบอิเล็กทรอนิกส์</a:t>
            </a:r>
            <a:r>
              <a:rPr sz="3200" dirty="0" smtClean="0"/>
              <a:t>อย่างเต็ม</a:t>
            </a:r>
            <a:r>
              <a:rPr sz="3200" dirty="0"/>
              <a:t>รูปแบบและยังเป็น</a:t>
            </a:r>
            <a:r>
              <a:rPr sz="3200" dirty="0" smtClean="0"/>
              <a:t>การทำงาน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ตาม</a:t>
            </a:r>
            <a:r>
              <a:rPr sz="3200" dirty="0"/>
              <a:t>สายการบังคับบัญชาในแนวดิ่ง (Fragmentation, Hierarchy, Silo, Vertical Approach)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14192" y="3553053"/>
            <a:ext cx="6925056" cy="2542032"/>
            <a:chOff x="317500" y="317500"/>
            <a:chExt cx="6925056" cy="2542032"/>
          </a:xfrm>
        </p:grpSpPr>
        <p:pic>
          <p:nvPicPr>
            <p:cNvPr id="17" name="PFE element 191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25056" cy="2542032"/>
            </a:xfrm>
            <a:prstGeom prst="rect">
              <a:avLst/>
            </a:prstGeom>
          </p:spPr>
        </p:pic>
        <p:sp>
          <p:nvSpPr>
            <p:cNvPr id="18" name="Shape_123"/>
            <p:cNvSpPr/>
            <p:nvPr/>
          </p:nvSpPr>
          <p:spPr>
            <a:xfrm>
              <a:off x="317500" y="317500"/>
              <a:ext cx="6925056" cy="2542032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6" name="pfehide192" hidden="1"/>
          <p:cNvSpPr/>
          <p:nvPr/>
        </p:nvSpPr>
        <p:spPr>
          <a:xfrm>
            <a:off x="7081469" y="1963103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VS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076872" y="1965499"/>
            <a:ext cx="707136" cy="564596"/>
            <a:chOff x="317500" y="317500"/>
            <a:chExt cx="707136" cy="564596"/>
          </a:xfrm>
        </p:grpSpPr>
        <p:pic>
          <p:nvPicPr>
            <p:cNvPr id="20" name="PFE element 192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64596"/>
            </a:xfrm>
            <a:prstGeom prst="rect">
              <a:avLst/>
            </a:prstGeom>
          </p:spPr>
        </p:pic>
        <p:sp>
          <p:nvSpPr>
            <p:cNvPr id="21" name="Shape_124"/>
            <p:cNvSpPr/>
            <p:nvPr/>
          </p:nvSpPr>
          <p:spPr>
            <a:xfrm>
              <a:off x="317500" y="317500"/>
              <a:ext cx="707136" cy="56459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47" name="pfehide193" hidden="1"/>
          <p:cNvSpPr/>
          <p:nvPr/>
        </p:nvSpPr>
        <p:spPr>
          <a:xfrm>
            <a:off x="7080036" y="4323312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7075439" y="4316502"/>
            <a:ext cx="707136" cy="583007"/>
            <a:chOff x="317500" y="317500"/>
            <a:chExt cx="707136" cy="583007"/>
          </a:xfrm>
        </p:grpSpPr>
        <p:pic>
          <p:nvPicPr>
            <p:cNvPr id="23" name="PFE element 193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24" name="Shape_125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48" name="index2.png" descr="index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7285575" y="11134593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pfehide195" hidden="1"/>
          <p:cNvSpPr/>
          <p:nvPr/>
        </p:nvSpPr>
        <p:spPr>
          <a:xfrm>
            <a:off x="135001" y="7821890"/>
            <a:ext cx="6714034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ให้บริการเป็นมาตรฐานเดียวกันอย่างตายตัวตามสิทธิพื้นฐานของ</a:t>
            </a:r>
            <a:r>
              <a:rPr sz="3200" dirty="0" smtClean="0"/>
              <a:t>บุคคลที่รัฐ</a:t>
            </a:r>
            <a:r>
              <a:rPr sz="3200" dirty="0"/>
              <a:t>กำหนด (Standardization)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35001" y="7821786"/>
            <a:ext cx="6705600" cy="1554480"/>
            <a:chOff x="317500" y="317500"/>
            <a:chExt cx="6705600" cy="1554480"/>
          </a:xfrm>
        </p:grpSpPr>
        <p:pic>
          <p:nvPicPr>
            <p:cNvPr id="26" name="PFE element 195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705600" cy="1554480"/>
            </a:xfrm>
            <a:prstGeom prst="rect">
              <a:avLst/>
            </a:prstGeom>
          </p:spPr>
        </p:pic>
        <p:sp>
          <p:nvSpPr>
            <p:cNvPr id="27" name="Shape_126"/>
            <p:cNvSpPr/>
            <p:nvPr/>
          </p:nvSpPr>
          <p:spPr>
            <a:xfrm>
              <a:off x="317500" y="317500"/>
              <a:ext cx="6705600" cy="1554480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0" name="pfehide196" hidden="1"/>
          <p:cNvSpPr/>
          <p:nvPr/>
        </p:nvSpPr>
        <p:spPr>
          <a:xfrm>
            <a:off x="7937618" y="7762983"/>
            <a:ext cx="7333010" cy="20467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ให้บริการตามความต้องการเฉพาะบุคคลซึ่งสามารถ</a:t>
            </a:r>
            <a:r>
              <a:rPr sz="3200" dirty="0" smtClean="0"/>
              <a:t>ออกแบบ</a:t>
            </a:r>
            <a:r>
              <a:rPr lang="th-TH" sz="3200" dirty="0" smtClean="0"/>
              <a:t> </a:t>
            </a:r>
            <a:r>
              <a:rPr sz="3200" dirty="0" smtClean="0"/>
              <a:t>/</a:t>
            </a:r>
            <a:r>
              <a:rPr lang="th-TH" sz="3200" dirty="0" smtClean="0"/>
              <a:t> </a:t>
            </a:r>
            <a:r>
              <a:rPr sz="3200" dirty="0" smtClean="0"/>
              <a:t>เลือกรูปแบบ</a:t>
            </a:r>
            <a:r>
              <a:rPr lang="th-TH" sz="3200" dirty="0" smtClean="0"/>
              <a:t> </a:t>
            </a:r>
            <a:r>
              <a:rPr sz="3200" dirty="0" smtClean="0"/>
              <a:t>/</a:t>
            </a:r>
            <a:r>
              <a:rPr lang="th-TH" sz="3200" dirty="0" smtClean="0"/>
              <a:t> </a:t>
            </a:r>
            <a:r>
              <a:rPr sz="3200" dirty="0" smtClean="0"/>
              <a:t>วิธีการ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ใน</a:t>
            </a:r>
            <a:r>
              <a:rPr sz="3200" dirty="0"/>
              <a:t>การขอรับบริการได้ (Customization, Personalization)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937618" y="7753068"/>
            <a:ext cx="7327392" cy="2066544"/>
            <a:chOff x="317500" y="317500"/>
            <a:chExt cx="7327392" cy="2066544"/>
          </a:xfrm>
        </p:grpSpPr>
        <p:pic>
          <p:nvPicPr>
            <p:cNvPr id="29" name="PFE element 196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2066544"/>
            </a:xfrm>
            <a:prstGeom prst="rect">
              <a:avLst/>
            </a:prstGeom>
          </p:spPr>
        </p:pic>
        <p:sp>
          <p:nvSpPr>
            <p:cNvPr id="30" name="Shape_127"/>
            <p:cNvSpPr/>
            <p:nvPr/>
          </p:nvSpPr>
          <p:spPr>
            <a:xfrm>
              <a:off x="317500" y="317500"/>
              <a:ext cx="7327392" cy="2066544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1" name="pfehide197" hidden="1"/>
          <p:cNvSpPr/>
          <p:nvPr/>
        </p:nvSpPr>
        <p:spPr>
          <a:xfrm>
            <a:off x="7080036" y="8359820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VS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7075439" y="8353010"/>
            <a:ext cx="707136" cy="583007"/>
            <a:chOff x="317500" y="317500"/>
            <a:chExt cx="707136" cy="583007"/>
          </a:xfrm>
        </p:grpSpPr>
        <p:pic>
          <p:nvPicPr>
            <p:cNvPr id="32" name="PFE element 197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46" name="Shape_128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2" name="pfehide198" hidden="1"/>
          <p:cNvSpPr/>
          <p:nvPr/>
        </p:nvSpPr>
        <p:spPr>
          <a:xfrm>
            <a:off x="7876692" y="10057063"/>
            <a:ext cx="7333010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ระบบการทำงานที่ปรับเป็นดิจิทัลเต็มรูปแบบ (Digitization)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7873405" y="10035656"/>
            <a:ext cx="7339584" cy="1104644"/>
            <a:chOff x="317500" y="317500"/>
            <a:chExt cx="7339584" cy="1104644"/>
          </a:xfrm>
        </p:grpSpPr>
        <p:pic>
          <p:nvPicPr>
            <p:cNvPr id="48" name="PFE element 198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39584" cy="1104644"/>
            </a:xfrm>
            <a:prstGeom prst="rect">
              <a:avLst/>
            </a:prstGeom>
          </p:spPr>
        </p:pic>
        <p:sp>
          <p:nvSpPr>
            <p:cNvPr id="49" name="Shape_129"/>
            <p:cNvSpPr/>
            <p:nvPr/>
          </p:nvSpPr>
          <p:spPr>
            <a:xfrm>
              <a:off x="317500" y="317500"/>
              <a:ext cx="7339584" cy="1104644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3" name="pfehide199" hidden="1"/>
          <p:cNvSpPr/>
          <p:nvPr/>
        </p:nvSpPr>
        <p:spPr>
          <a:xfrm>
            <a:off x="176581" y="10155115"/>
            <a:ext cx="6167069" cy="56632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ระบบทำงานในแบบอนาล็อก (Analog)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75539" y="10152911"/>
            <a:ext cx="6169152" cy="570733"/>
            <a:chOff x="317500" y="317500"/>
            <a:chExt cx="6169152" cy="570733"/>
          </a:xfrm>
        </p:grpSpPr>
        <p:pic>
          <p:nvPicPr>
            <p:cNvPr id="51" name="PFE element 199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169152" cy="570733"/>
            </a:xfrm>
            <a:prstGeom prst="rect">
              <a:avLst/>
            </a:prstGeom>
          </p:spPr>
        </p:pic>
        <p:sp>
          <p:nvSpPr>
            <p:cNvPr id="52" name="Shape_130"/>
            <p:cNvSpPr/>
            <p:nvPr/>
          </p:nvSpPr>
          <p:spPr>
            <a:xfrm>
              <a:off x="317500" y="317500"/>
              <a:ext cx="6169152" cy="570733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4" name="pfehide200" hidden="1"/>
          <p:cNvSpPr/>
          <p:nvPr/>
        </p:nvSpPr>
        <p:spPr>
          <a:xfrm>
            <a:off x="7080036" y="10241520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7075439" y="10234710"/>
            <a:ext cx="707136" cy="583007"/>
            <a:chOff x="317500" y="317500"/>
            <a:chExt cx="707136" cy="583007"/>
          </a:xfrm>
        </p:grpSpPr>
        <p:pic>
          <p:nvPicPr>
            <p:cNvPr id="54" name="PFE element 200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55" name="Shape_131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5" name="pfehide201" hidden="1"/>
          <p:cNvSpPr/>
          <p:nvPr/>
        </p:nvSpPr>
        <p:spPr>
          <a:xfrm>
            <a:off x="114192" y="11453327"/>
            <a:ext cx="7333010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การดำเนินงานเชิงรับ ตามสถานการณ์ที่เกิดขึ้น (Passive)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114192" y="11444193"/>
            <a:ext cx="7327392" cy="1080097"/>
            <a:chOff x="317500" y="317500"/>
            <a:chExt cx="7327392" cy="1080097"/>
          </a:xfrm>
        </p:grpSpPr>
        <p:pic>
          <p:nvPicPr>
            <p:cNvPr id="57" name="PFE element 201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1080097"/>
            </a:xfrm>
            <a:prstGeom prst="rect">
              <a:avLst/>
            </a:prstGeom>
          </p:spPr>
        </p:pic>
        <p:sp>
          <p:nvSpPr>
            <p:cNvPr id="58" name="Shape_132"/>
            <p:cNvSpPr/>
            <p:nvPr/>
          </p:nvSpPr>
          <p:spPr>
            <a:xfrm>
              <a:off x="317500" y="317500"/>
              <a:ext cx="7327392" cy="1080097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6" name="pfehide202" hidden="1"/>
          <p:cNvSpPr/>
          <p:nvPr/>
        </p:nvSpPr>
        <p:spPr>
          <a:xfrm>
            <a:off x="7876692" y="11366258"/>
            <a:ext cx="7333010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 dirty="0"/>
              <a:t>การดำเนินงานที่ตอบสนอง</a:t>
            </a:r>
            <a:r>
              <a:rPr sz="3200" dirty="0" smtClean="0"/>
              <a:t>ทันที</a:t>
            </a:r>
            <a:r>
              <a:rPr lang="th-TH" sz="3200" dirty="0" smtClean="0"/>
              <a:t> </a:t>
            </a:r>
            <a:r>
              <a:rPr sz="3200" dirty="0" smtClean="0"/>
              <a:t>/</a:t>
            </a:r>
            <a:r>
              <a:rPr lang="th-TH" sz="3200" dirty="0" smtClean="0"/>
              <a:t> </a:t>
            </a:r>
            <a:r>
              <a:rPr sz="3200" dirty="0" smtClean="0"/>
              <a:t>ทันเวลา</a:t>
            </a:r>
            <a:r>
              <a:rPr lang="th-TH" sz="3200" dirty="0" smtClean="0"/>
              <a:t> </a:t>
            </a:r>
            <a:r>
              <a:rPr sz="3200" dirty="0" smtClean="0"/>
              <a:t>/</a:t>
            </a:r>
            <a:r>
              <a:rPr sz="3200" dirty="0"/>
              <a:t>เชิง</a:t>
            </a:r>
            <a:r>
              <a:rPr sz="3200" dirty="0" smtClean="0"/>
              <a:t>รุกทัน</a:t>
            </a:r>
            <a:r>
              <a:rPr sz="3200" dirty="0"/>
              <a:t>ต่อการเปลี่ยนแปลง 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มี</a:t>
            </a:r>
            <a:r>
              <a:rPr sz="3200" dirty="0"/>
              <a:t>การคาดการณ์ไว้ล่วงหน้า (Pro-Active)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7873405" y="11357010"/>
            <a:ext cx="7339584" cy="1572768"/>
            <a:chOff x="317500" y="317500"/>
            <a:chExt cx="7339584" cy="1572768"/>
          </a:xfrm>
        </p:grpSpPr>
        <p:pic>
          <p:nvPicPr>
            <p:cNvPr id="60" name="PFE element 202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39584" cy="1572768"/>
            </a:xfrm>
            <a:prstGeom prst="rect">
              <a:avLst/>
            </a:prstGeom>
          </p:spPr>
        </p:pic>
        <p:sp>
          <p:nvSpPr>
            <p:cNvPr id="61" name="Shape_133"/>
            <p:cNvSpPr/>
            <p:nvPr/>
          </p:nvSpPr>
          <p:spPr>
            <a:xfrm>
              <a:off x="317500" y="317500"/>
              <a:ext cx="7339584" cy="157276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57" name="pfehide203" hidden="1"/>
          <p:cNvSpPr/>
          <p:nvPr/>
        </p:nvSpPr>
        <p:spPr>
          <a:xfrm>
            <a:off x="7134193" y="11643879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321" name="Group 320"/>
          <p:cNvGrpSpPr/>
          <p:nvPr/>
        </p:nvGrpSpPr>
        <p:grpSpPr>
          <a:xfrm>
            <a:off x="7129596" y="11637070"/>
            <a:ext cx="707136" cy="583007"/>
            <a:chOff x="317500" y="317500"/>
            <a:chExt cx="707136" cy="583007"/>
          </a:xfrm>
        </p:grpSpPr>
        <p:pic>
          <p:nvPicPr>
            <p:cNvPr id="63" name="PFE element 203"/>
            <p:cNvPicPr>
              <a:picLocks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320" name="Shape_134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22" name="PFE element 204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323" name="PFE element 205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35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36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37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38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324" name="PFE element 210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325" name="PFE element 211"/>
          <p:cNvPicPr>
            <a:picLocks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326" name="PFE element 212"/>
          <p:cNvPicPr>
            <a:picLocks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329" name="PFE element 213"/>
          <p:cNvPicPr>
            <a:picLocks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330" name="PFE element 214"/>
          <p:cNvPicPr>
            <a:picLocks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32" name="PFE element 215"/>
          <p:cNvPicPr>
            <a:picLocks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33" name="PFE element 216"/>
          <p:cNvPicPr>
            <a:picLocks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grpId="1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fill="hold" grpId="1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fill="hold" grpId="1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fill="hold" grpId="16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fill="hold" grpId="1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" grpId="2" animBg="1" advAuto="0"/>
      <p:bldP spid="328" grpId="8" animBg="1" advAuto="0"/>
      <p:bldP spid="331" grpId="1" animBg="1" advAuto="0"/>
      <p:bldP spid="343" grpId="3" animBg="1" advAuto="0"/>
      <p:bldP spid="344" grpId="5" animBg="1" advAuto="0"/>
      <p:bldP spid="345" grpId="6" animBg="1" advAuto="0"/>
      <p:bldP spid="346" grpId="4" animBg="1" advAuto="0"/>
      <p:bldP spid="347" grpId="7" animBg="1" advAuto="0"/>
      <p:bldP spid="349" grpId="9" animBg="1" advAuto="0"/>
      <p:bldP spid="350" grpId="11" animBg="1" advAuto="0"/>
      <p:bldP spid="351" grpId="10" animBg="1" advAuto="0"/>
      <p:bldP spid="352" grpId="14" animBg="1" advAuto="0"/>
      <p:bldP spid="353" grpId="12" animBg="1" advAuto="0"/>
      <p:bldP spid="354" grpId="13" animBg="1" advAuto="0"/>
      <p:bldP spid="355" grpId="15" animBg="1" advAuto="0"/>
      <p:bldP spid="356" grpId="17" animBg="1" advAuto="0"/>
      <p:bldP spid="357" grpId="16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" name="pfehide217" hidden="1"/>
          <p:cNvGraphicFramePr/>
          <p:nvPr>
            <p:extLst>
              <p:ext uri="{D42A27DB-BD31-4B8C-83A1-F6EECF244321}">
                <p14:modId xmlns:p14="http://schemas.microsoft.com/office/powerpoint/2010/main" val="2037005820"/>
              </p:ext>
            </p:extLst>
          </p:nvPr>
        </p:nvGraphicFramePr>
        <p:xfrm>
          <a:off x="135001" y="1447941"/>
          <a:ext cx="15306475" cy="1151033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7596016"/>
                <a:gridCol w="7710459"/>
              </a:tblGrid>
              <a:tr h="1228459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  <a:tr h="1667435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1810871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2312894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1810871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  <a:tr h="2679806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31662" y="1445437"/>
            <a:ext cx="15313152" cy="11515344"/>
            <a:chOff x="317500" y="317500"/>
            <a:chExt cx="15313152" cy="11515344"/>
          </a:xfrm>
        </p:grpSpPr>
        <p:pic>
          <p:nvPicPr>
            <p:cNvPr id="2" name="PFE element 21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313152" cy="11515344"/>
            </a:xfrm>
            <a:prstGeom prst="rect">
              <a:avLst/>
            </a:prstGeom>
          </p:spPr>
        </p:pic>
        <p:sp>
          <p:nvSpPr>
            <p:cNvPr id="3" name="Shape_135"/>
            <p:cNvSpPr/>
            <p:nvPr/>
          </p:nvSpPr>
          <p:spPr>
            <a:xfrm>
              <a:off x="317500" y="317500"/>
              <a:ext cx="15313152" cy="115153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4" name="pfehide218" hidden="1"/>
          <p:cNvSpPr/>
          <p:nvPr/>
        </p:nvSpPr>
        <p:spPr>
          <a:xfrm>
            <a:off x="170963" y="1447941"/>
            <a:ext cx="7333010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ปฏิบัติงานตามนโยบาย ขับเคลื่อนโดยภาครัฐเป็นศูนย์กลาง (Government-driven)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7676" y="1435739"/>
            <a:ext cx="7339584" cy="1086234"/>
            <a:chOff x="317500" y="317500"/>
            <a:chExt cx="7339584" cy="1086234"/>
          </a:xfrm>
        </p:grpSpPr>
        <p:pic>
          <p:nvPicPr>
            <p:cNvPr id="5" name="PFE element 21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39584" cy="1086234"/>
            </a:xfrm>
            <a:prstGeom prst="rect">
              <a:avLst/>
            </a:prstGeom>
          </p:spPr>
        </p:pic>
        <p:sp>
          <p:nvSpPr>
            <p:cNvPr id="6" name="Shape_136"/>
            <p:cNvSpPr/>
            <p:nvPr/>
          </p:nvSpPr>
          <p:spPr>
            <a:xfrm>
              <a:off x="317500" y="317500"/>
              <a:ext cx="7339584" cy="108623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5" name="pfehide219" hidden="1"/>
          <p:cNvSpPr/>
          <p:nvPr/>
        </p:nvSpPr>
        <p:spPr>
          <a:xfrm>
            <a:off x="8274616" y="1441379"/>
            <a:ext cx="6912083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 dirty="0"/>
              <a:t>ปฏิบัติงานโดยเน้นให้ประชาชนเป็นศูนย์กลาง </a:t>
            </a:r>
            <a:r>
              <a:rPr lang="en-US" sz="3200" dirty="0" smtClean="0"/>
              <a:t> </a:t>
            </a:r>
            <a:r>
              <a:rPr sz="3200" dirty="0" smtClean="0"/>
              <a:t>(</a:t>
            </a:r>
            <a:r>
              <a:rPr sz="3200" dirty="0"/>
              <a:t>Citizen-centric)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274616" y="1432245"/>
            <a:ext cx="6906768" cy="1080097"/>
            <a:chOff x="317500" y="317500"/>
            <a:chExt cx="6906768" cy="1080097"/>
          </a:xfrm>
        </p:grpSpPr>
        <p:pic>
          <p:nvPicPr>
            <p:cNvPr id="8" name="PFE element 219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06768" cy="1080097"/>
            </a:xfrm>
            <a:prstGeom prst="rect">
              <a:avLst/>
            </a:prstGeom>
          </p:spPr>
        </p:pic>
        <p:sp>
          <p:nvSpPr>
            <p:cNvPr id="9" name="Shape_137"/>
            <p:cNvSpPr/>
            <p:nvPr/>
          </p:nvSpPr>
          <p:spPr>
            <a:xfrm>
              <a:off x="317500" y="317500"/>
              <a:ext cx="6906768" cy="108009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77" name="index2.png" descr="index2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7223597" y="12890911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pfehide221" hidden="1"/>
          <p:cNvSpPr/>
          <p:nvPr/>
        </p:nvSpPr>
        <p:spPr>
          <a:xfrm>
            <a:off x="8285804" y="2681995"/>
            <a:ext cx="7534586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สร้างคุณค่าในการให้บริการแก่ประชาชน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ทำ</a:t>
            </a:r>
            <a:r>
              <a:rPr sz="3200" dirty="0"/>
              <a:t>น้อยได้มาก (Creating value for the public, Doing more and better with less)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282721" y="2675795"/>
            <a:ext cx="7540752" cy="1566672"/>
            <a:chOff x="317500" y="317500"/>
            <a:chExt cx="7540752" cy="1566672"/>
          </a:xfrm>
        </p:grpSpPr>
        <p:pic>
          <p:nvPicPr>
            <p:cNvPr id="11" name="PFE element 221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540752" cy="1566672"/>
            </a:xfrm>
            <a:prstGeom prst="rect">
              <a:avLst/>
            </a:prstGeom>
          </p:spPr>
        </p:pic>
        <p:sp>
          <p:nvSpPr>
            <p:cNvPr id="12" name="Shape_138"/>
            <p:cNvSpPr/>
            <p:nvPr/>
          </p:nvSpPr>
          <p:spPr>
            <a:xfrm>
              <a:off x="317500" y="317500"/>
              <a:ext cx="7540752" cy="156667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9" name="pfehide222" hidden="1"/>
          <p:cNvSpPr/>
          <p:nvPr/>
        </p:nvSpPr>
        <p:spPr>
          <a:xfrm>
            <a:off x="8288861" y="4374303"/>
            <a:ext cx="7143227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เปิดเผยข้อมูลเป็นปกติ (default) ใน</a:t>
            </a:r>
            <a:r>
              <a:rPr sz="3200" dirty="0" smtClean="0"/>
              <a:t>รูปแบบ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ที่</a:t>
            </a:r>
            <a:r>
              <a:rPr sz="3200" dirty="0"/>
              <a:t>สามารถนำไปใช้ได้ทันทีโดยไม่ต้องร้องขอ (Open system, Open access)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288861" y="4368103"/>
            <a:ext cx="7138416" cy="1566672"/>
            <a:chOff x="317500" y="317500"/>
            <a:chExt cx="7138416" cy="1566672"/>
          </a:xfrm>
        </p:grpSpPr>
        <p:pic>
          <p:nvPicPr>
            <p:cNvPr id="14" name="PFE element 222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138416" cy="1566672"/>
            </a:xfrm>
            <a:prstGeom prst="rect">
              <a:avLst/>
            </a:prstGeom>
          </p:spPr>
        </p:pic>
        <p:sp>
          <p:nvSpPr>
            <p:cNvPr id="15" name="Shape_139"/>
            <p:cNvSpPr/>
            <p:nvPr/>
          </p:nvSpPr>
          <p:spPr>
            <a:xfrm>
              <a:off x="317500" y="317500"/>
              <a:ext cx="7138416" cy="156667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0" name="pfehide223" hidden="1"/>
          <p:cNvSpPr/>
          <p:nvPr/>
        </p:nvSpPr>
        <p:spPr>
          <a:xfrm>
            <a:off x="170963" y="2826523"/>
            <a:ext cx="5856533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ระบบการทำงานที่ล่าช้า มีต้นทุนสูง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(</a:t>
            </a:r>
            <a:r>
              <a:rPr sz="3200" dirty="0"/>
              <a:t>Red tape, Costly)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67053" y="2820457"/>
            <a:ext cx="5864352" cy="1073960"/>
            <a:chOff x="317500" y="317500"/>
            <a:chExt cx="5864352" cy="1073960"/>
          </a:xfrm>
        </p:grpSpPr>
        <p:pic>
          <p:nvPicPr>
            <p:cNvPr id="17" name="PFE element 223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5864352" cy="1073960"/>
            </a:xfrm>
            <a:prstGeom prst="rect">
              <a:avLst/>
            </a:prstGeom>
          </p:spPr>
        </p:pic>
        <p:sp>
          <p:nvSpPr>
            <p:cNvPr id="18" name="Shape_140"/>
            <p:cNvSpPr/>
            <p:nvPr/>
          </p:nvSpPr>
          <p:spPr>
            <a:xfrm>
              <a:off x="317500" y="317500"/>
              <a:ext cx="5864352" cy="1073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1" name="pfehide224" hidden="1"/>
          <p:cNvSpPr/>
          <p:nvPr/>
        </p:nvSpPr>
        <p:spPr>
          <a:xfrm>
            <a:off x="170963" y="4380239"/>
            <a:ext cx="6984039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เปิดเผยข้อมูลตามที่ร้องขอเฉพาะราย / เปิดเผยข้อมูลจำกัด (Close system,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Upon </a:t>
            </a:r>
            <a:r>
              <a:rPr sz="3200" dirty="0"/>
              <a:t>Request only)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69974" y="4374039"/>
            <a:ext cx="6986016" cy="1566672"/>
            <a:chOff x="317500" y="317500"/>
            <a:chExt cx="6986016" cy="1566672"/>
          </a:xfrm>
        </p:grpSpPr>
        <p:pic>
          <p:nvPicPr>
            <p:cNvPr id="20" name="PFE element 224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86016" cy="1566672"/>
            </a:xfrm>
            <a:prstGeom prst="rect">
              <a:avLst/>
            </a:prstGeom>
          </p:spPr>
        </p:pic>
        <p:sp>
          <p:nvSpPr>
            <p:cNvPr id="21" name="Shape_141"/>
            <p:cNvSpPr/>
            <p:nvPr/>
          </p:nvSpPr>
          <p:spPr>
            <a:xfrm>
              <a:off x="317500" y="317500"/>
              <a:ext cx="6986016" cy="156667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2" name="pfehide225" hidden="1"/>
          <p:cNvSpPr/>
          <p:nvPr/>
        </p:nvSpPr>
        <p:spPr>
          <a:xfrm>
            <a:off x="7358400" y="3155806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VS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7353802" y="3148996"/>
            <a:ext cx="707136" cy="583007"/>
            <a:chOff x="317500" y="317500"/>
            <a:chExt cx="707136" cy="583007"/>
          </a:xfrm>
        </p:grpSpPr>
        <p:pic>
          <p:nvPicPr>
            <p:cNvPr id="23" name="PFE element 225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24" name="Shape_142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3" name="pfehide226" hidden="1"/>
          <p:cNvSpPr/>
          <p:nvPr/>
        </p:nvSpPr>
        <p:spPr>
          <a:xfrm>
            <a:off x="7358400" y="4797276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7353802" y="4793535"/>
            <a:ext cx="707136" cy="576870"/>
            <a:chOff x="317500" y="317500"/>
            <a:chExt cx="707136" cy="576870"/>
          </a:xfrm>
        </p:grpSpPr>
        <p:pic>
          <p:nvPicPr>
            <p:cNvPr id="26" name="PFE element 226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76870"/>
            </a:xfrm>
            <a:prstGeom prst="rect">
              <a:avLst/>
            </a:prstGeom>
          </p:spPr>
        </p:pic>
        <p:sp>
          <p:nvSpPr>
            <p:cNvPr id="27" name="Shape_143"/>
            <p:cNvSpPr/>
            <p:nvPr/>
          </p:nvSpPr>
          <p:spPr>
            <a:xfrm>
              <a:off x="317500" y="317500"/>
              <a:ext cx="707136" cy="57687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4" name="pfehide227" hidden="1"/>
          <p:cNvSpPr/>
          <p:nvPr/>
        </p:nvSpPr>
        <p:spPr>
          <a:xfrm>
            <a:off x="157877" y="6314787"/>
            <a:ext cx="6326050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การปฏิบัติงานตามขั้นตอน</a:t>
            </a:r>
            <a:r>
              <a:rPr sz="3200" dirty="0" smtClean="0"/>
              <a:t>แบบเดิม</a:t>
            </a:r>
            <a:r>
              <a:rPr lang="en-US" sz="3200" dirty="0" smtClean="0"/>
              <a:t> </a:t>
            </a:r>
            <a:r>
              <a:rPr sz="3200" dirty="0" smtClean="0"/>
              <a:t>ๆ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(</a:t>
            </a:r>
            <a:r>
              <a:rPr sz="3200" dirty="0"/>
              <a:t>Routine Work)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54030" y="6299517"/>
            <a:ext cx="6333744" cy="1092370"/>
            <a:chOff x="317500" y="317500"/>
            <a:chExt cx="6333744" cy="1092370"/>
          </a:xfrm>
        </p:grpSpPr>
        <p:pic>
          <p:nvPicPr>
            <p:cNvPr id="29" name="PFE element 227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333744" cy="1092370"/>
            </a:xfrm>
            <a:prstGeom prst="rect">
              <a:avLst/>
            </a:prstGeom>
          </p:spPr>
        </p:pic>
        <p:sp>
          <p:nvSpPr>
            <p:cNvPr id="30" name="Shape_144"/>
            <p:cNvSpPr/>
            <p:nvPr/>
          </p:nvSpPr>
          <p:spPr>
            <a:xfrm>
              <a:off x="317500" y="317500"/>
              <a:ext cx="6333744" cy="109237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5" name="pfehide228" hidden="1"/>
          <p:cNvSpPr/>
          <p:nvPr/>
        </p:nvSpPr>
        <p:spPr>
          <a:xfrm>
            <a:off x="8285804" y="6240462"/>
            <a:ext cx="7340984" cy="204671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 dirty="0"/>
              <a:t>สามารถแก้ไขปัญหาโดยไม่จำเป็นต้องใช้วิธีการ</a:t>
            </a:r>
            <a:r>
              <a:rPr sz="3200" dirty="0" smtClean="0"/>
              <a:t>ทำงานรูป</a:t>
            </a:r>
            <a:r>
              <a:rPr sz="3200" dirty="0"/>
              <a:t>แบบเดิม และสามารถตอบสนองได้</a:t>
            </a:r>
            <a:r>
              <a:rPr sz="3200" dirty="0" smtClean="0"/>
              <a:t>ทันที</a:t>
            </a:r>
            <a:r>
              <a:rPr lang="en-US" sz="3200" dirty="0" smtClean="0"/>
              <a:t> </a:t>
            </a:r>
            <a:r>
              <a:rPr sz="3200" spc="-54" dirty="0" smtClean="0"/>
              <a:t>(Non-routine </a:t>
            </a:r>
            <a:r>
              <a:rPr sz="3200" spc="-54" dirty="0"/>
              <a:t>problem solving, Real time capability)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8285804" y="6233595"/>
            <a:ext cx="7339584" cy="2060448"/>
            <a:chOff x="317500" y="317500"/>
            <a:chExt cx="7339584" cy="2060448"/>
          </a:xfrm>
        </p:grpSpPr>
        <p:pic>
          <p:nvPicPr>
            <p:cNvPr id="32" name="PFE element 228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39584" cy="2060448"/>
            </a:xfrm>
            <a:prstGeom prst="rect">
              <a:avLst/>
            </a:prstGeom>
          </p:spPr>
        </p:pic>
        <p:sp>
          <p:nvSpPr>
            <p:cNvPr id="33" name="Shape_145"/>
            <p:cNvSpPr/>
            <p:nvPr/>
          </p:nvSpPr>
          <p:spPr>
            <a:xfrm>
              <a:off x="317500" y="317500"/>
              <a:ext cx="7339584" cy="206044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6" name="pfehide229" hidden="1"/>
          <p:cNvSpPr/>
          <p:nvPr/>
        </p:nvSpPr>
        <p:spPr>
          <a:xfrm>
            <a:off x="7358400" y="6505386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353802" y="6498576"/>
            <a:ext cx="707136" cy="583007"/>
            <a:chOff x="317500" y="317500"/>
            <a:chExt cx="707136" cy="583007"/>
          </a:xfrm>
        </p:grpSpPr>
        <p:pic>
          <p:nvPicPr>
            <p:cNvPr id="35" name="PFE element 229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51" name="Shape_146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7" name="pfehide230" hidden="1"/>
          <p:cNvSpPr/>
          <p:nvPr/>
        </p:nvSpPr>
        <p:spPr>
          <a:xfrm>
            <a:off x="134498" y="8626467"/>
            <a:ext cx="7064961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ต่างหน่วยต่างทำงานกันลำพังโดย</a:t>
            </a:r>
            <a:r>
              <a:rPr sz="3200" dirty="0" smtClean="0"/>
              <a:t>ไม่มี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การ</a:t>
            </a:r>
            <a:r>
              <a:rPr sz="3200" dirty="0"/>
              <a:t>แบ่งปันทรัพยากรเพื่อใช้งานร่วมกัน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(</a:t>
            </a:r>
            <a:r>
              <a:rPr sz="3200" dirty="0"/>
              <a:t>Stand alone)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34498" y="8620268"/>
            <a:ext cx="7059168" cy="1566672"/>
            <a:chOff x="317500" y="317500"/>
            <a:chExt cx="7059168" cy="1566672"/>
          </a:xfrm>
        </p:grpSpPr>
        <p:pic>
          <p:nvPicPr>
            <p:cNvPr id="53" name="PFE element 230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59168" cy="1566672"/>
            </a:xfrm>
            <a:prstGeom prst="rect">
              <a:avLst/>
            </a:prstGeom>
          </p:spPr>
        </p:pic>
        <p:sp>
          <p:nvSpPr>
            <p:cNvPr id="54" name="Shape_147"/>
            <p:cNvSpPr/>
            <p:nvPr/>
          </p:nvSpPr>
          <p:spPr>
            <a:xfrm>
              <a:off x="317500" y="317500"/>
              <a:ext cx="7059168" cy="156667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8" name="pfehide231" hidden="1"/>
          <p:cNvSpPr/>
          <p:nvPr/>
        </p:nvSpPr>
        <p:spPr>
          <a:xfrm>
            <a:off x="8274616" y="8542329"/>
            <a:ext cx="7333010" cy="155427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/>
              <a:t>แบ่งปันทรัพยากรในการทำงานร่วมกัน 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sz="3200" smtClean="0"/>
              <a:t>เพื่อ</a:t>
            </a:r>
            <a:r>
              <a:rPr sz="3200"/>
              <a:t>ลดต้นทุน </a:t>
            </a:r>
            <a:r>
              <a:rPr sz="3200" smtClean="0"/>
              <a:t>เพิ่ม</a:t>
            </a:r>
            <a:r>
              <a:rPr sz="3200"/>
              <a:t>ประสิทธิภาพในการปฏิบัติงาน (Shared Services)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8274616" y="8542225"/>
            <a:ext cx="7327392" cy="1554480"/>
            <a:chOff x="317500" y="317500"/>
            <a:chExt cx="7327392" cy="1554480"/>
          </a:xfrm>
        </p:grpSpPr>
        <p:pic>
          <p:nvPicPr>
            <p:cNvPr id="56" name="PFE element 231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1554480"/>
            </a:xfrm>
            <a:prstGeom prst="rect">
              <a:avLst/>
            </a:prstGeom>
          </p:spPr>
        </p:pic>
        <p:sp>
          <p:nvSpPr>
            <p:cNvPr id="57" name="Shape_148"/>
            <p:cNvSpPr/>
            <p:nvPr/>
          </p:nvSpPr>
          <p:spPr>
            <a:xfrm>
              <a:off x="317500" y="317500"/>
              <a:ext cx="7327392" cy="155448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89" name="pfehide232" hidden="1"/>
          <p:cNvSpPr/>
          <p:nvPr/>
        </p:nvSpPr>
        <p:spPr>
          <a:xfrm>
            <a:off x="7358400" y="9034771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VS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7353802" y="9027961"/>
            <a:ext cx="707136" cy="583007"/>
            <a:chOff x="317500" y="317500"/>
            <a:chExt cx="707136" cy="583007"/>
          </a:xfrm>
        </p:grpSpPr>
        <p:pic>
          <p:nvPicPr>
            <p:cNvPr id="59" name="PFE element 232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83007"/>
            </a:xfrm>
            <a:prstGeom prst="rect">
              <a:avLst/>
            </a:prstGeom>
          </p:spPr>
        </p:pic>
        <p:sp>
          <p:nvSpPr>
            <p:cNvPr id="60" name="Shape_149"/>
            <p:cNvSpPr/>
            <p:nvPr/>
          </p:nvSpPr>
          <p:spPr>
            <a:xfrm>
              <a:off x="317500" y="317500"/>
              <a:ext cx="707136" cy="58300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0" name="pfehide233" hidden="1"/>
          <p:cNvSpPr/>
          <p:nvPr/>
        </p:nvSpPr>
        <p:spPr>
          <a:xfrm>
            <a:off x="8285804" y="10351754"/>
            <a:ext cx="6982023" cy="253915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ปฏิบัติงานบนพื้นฐาน</a:t>
            </a:r>
            <a:r>
              <a:rPr sz="3200" dirty="0" smtClean="0"/>
              <a:t>ขอ</a:t>
            </a:r>
            <a:r>
              <a:rPr lang="th-TH" sz="3200" dirty="0" err="1"/>
              <a:t>ง</a:t>
            </a:r>
            <a:r>
              <a:rPr sz="3200" dirty="0" smtClean="0"/>
              <a:t>ข้อมูล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ความ</a:t>
            </a:r>
            <a:r>
              <a:rPr sz="3200" dirty="0"/>
              <a:t>ต้องการของ</a:t>
            </a:r>
            <a:r>
              <a:rPr sz="3200" dirty="0" smtClean="0"/>
              <a:t>ประชาชน</a:t>
            </a:r>
            <a:r>
              <a:rPr lang="th-TH" sz="3200" dirty="0" smtClean="0"/>
              <a:t> </a:t>
            </a:r>
            <a:br>
              <a:rPr lang="th-TH" sz="3200" dirty="0" smtClean="0"/>
            </a:br>
            <a:r>
              <a:rPr sz="3200" dirty="0" smtClean="0"/>
              <a:t>และ</a:t>
            </a:r>
            <a:r>
              <a:rPr sz="3200" dirty="0"/>
              <a:t>วางนโยบายที่สามารถ</a:t>
            </a:r>
            <a:r>
              <a:rPr sz="3200" dirty="0" smtClean="0"/>
              <a:t>นำไ</a:t>
            </a:r>
            <a:r>
              <a:rPr lang="th-TH" sz="3200" dirty="0" err="1" smtClean="0"/>
              <a:t>ป</a:t>
            </a:r>
            <a:r>
              <a:rPr sz="3200" dirty="0" smtClean="0"/>
              <a:t>ปฏิบัติ</a:t>
            </a:r>
            <a:r>
              <a:rPr lang="th-TH" sz="3200" dirty="0" smtClean="0"/>
              <a:t/>
            </a:r>
            <a:br>
              <a:rPr lang="th-TH" sz="3200" dirty="0" smtClean="0"/>
            </a:br>
            <a:r>
              <a:rPr sz="3200" dirty="0" smtClean="0"/>
              <a:t>ให้</a:t>
            </a:r>
            <a:r>
              <a:rPr sz="3200" dirty="0"/>
              <a:t>เกิดผลได้จริง (Data-driven, Demand-driven, Actionable policy solutions)</a:t>
            </a:r>
          </a:p>
        </p:txBody>
      </p:sp>
      <p:grpSp>
        <p:nvGrpSpPr>
          <p:cNvPr id="320" name="Group 319"/>
          <p:cNvGrpSpPr/>
          <p:nvPr/>
        </p:nvGrpSpPr>
        <p:grpSpPr>
          <a:xfrm>
            <a:off x="8283808" y="10338125"/>
            <a:ext cx="6986016" cy="2566416"/>
            <a:chOff x="317500" y="317500"/>
            <a:chExt cx="6986016" cy="2566416"/>
          </a:xfrm>
        </p:grpSpPr>
        <p:pic>
          <p:nvPicPr>
            <p:cNvPr id="62" name="PFE element 233"/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86016" cy="2566416"/>
            </a:xfrm>
            <a:prstGeom prst="rect">
              <a:avLst/>
            </a:prstGeom>
          </p:spPr>
        </p:pic>
        <p:sp>
          <p:nvSpPr>
            <p:cNvPr id="63" name="Shape_150"/>
            <p:cNvSpPr/>
            <p:nvPr/>
          </p:nvSpPr>
          <p:spPr>
            <a:xfrm>
              <a:off x="317500" y="317500"/>
              <a:ext cx="6986016" cy="25664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1" name="pfehide234" hidden="1"/>
          <p:cNvSpPr/>
          <p:nvPr/>
        </p:nvSpPr>
        <p:spPr>
          <a:xfrm>
            <a:off x="170963" y="11002746"/>
            <a:ext cx="6865131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rPr sz="3200" dirty="0"/>
              <a:t>วางนโยบาย และปฏิบัติงานโดยใช้ความรู้สึก </a:t>
            </a:r>
            <a:br>
              <a:rPr sz="3200" dirty="0"/>
            </a:br>
            <a:r>
              <a:rPr sz="3200" dirty="0"/>
              <a:t>และคาดเดาเอาเอง (Intuition)</a:t>
            </a:r>
          </a:p>
        </p:txBody>
      </p:sp>
      <p:grpSp>
        <p:nvGrpSpPr>
          <p:cNvPr id="323" name="Group 322"/>
          <p:cNvGrpSpPr/>
          <p:nvPr/>
        </p:nvGrpSpPr>
        <p:grpSpPr>
          <a:xfrm>
            <a:off x="170963" y="10993612"/>
            <a:ext cx="6876288" cy="1080097"/>
            <a:chOff x="317500" y="317500"/>
            <a:chExt cx="6876288" cy="1080097"/>
          </a:xfrm>
        </p:grpSpPr>
        <p:pic>
          <p:nvPicPr>
            <p:cNvPr id="321" name="PFE element 234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876288" cy="1080097"/>
            </a:xfrm>
            <a:prstGeom prst="rect">
              <a:avLst/>
            </a:prstGeom>
          </p:spPr>
        </p:pic>
        <p:sp>
          <p:nvSpPr>
            <p:cNvPr id="322" name="Shape_151"/>
            <p:cNvSpPr/>
            <p:nvPr/>
          </p:nvSpPr>
          <p:spPr>
            <a:xfrm>
              <a:off x="317500" y="317500"/>
              <a:ext cx="6876288" cy="108009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92" name="pfehide235" hidden="1"/>
          <p:cNvSpPr/>
          <p:nvPr/>
        </p:nvSpPr>
        <p:spPr>
          <a:xfrm>
            <a:off x="7347049" y="11200000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VS</a:t>
            </a:r>
          </a:p>
        </p:txBody>
      </p:sp>
      <p:grpSp>
        <p:nvGrpSpPr>
          <p:cNvPr id="326" name="Group 325"/>
          <p:cNvGrpSpPr/>
          <p:nvPr/>
        </p:nvGrpSpPr>
        <p:grpSpPr>
          <a:xfrm>
            <a:off x="7347049" y="11193190"/>
            <a:ext cx="694944" cy="583007"/>
            <a:chOff x="317500" y="317500"/>
            <a:chExt cx="694944" cy="583007"/>
          </a:xfrm>
        </p:grpSpPr>
        <p:pic>
          <p:nvPicPr>
            <p:cNvPr id="324" name="PFE element 235"/>
            <p:cNvPicPr>
              <a:picLocks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94944" cy="583007"/>
            </a:xfrm>
            <a:prstGeom prst="rect">
              <a:avLst/>
            </a:prstGeom>
          </p:spPr>
        </p:pic>
        <p:sp>
          <p:nvSpPr>
            <p:cNvPr id="325" name="Shape_152"/>
            <p:cNvSpPr/>
            <p:nvPr/>
          </p:nvSpPr>
          <p:spPr>
            <a:xfrm>
              <a:off x="317500" y="317500"/>
              <a:ext cx="694944" cy="58300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27" name="PFE element 236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328" name="PFE element 237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38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39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40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41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329" name="PFE element 242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330" name="PFE element 243"/>
          <p:cNvPicPr>
            <a:picLocks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331" name="PFE element 244"/>
          <p:cNvPicPr>
            <a:picLocks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332" name="PFE element 245"/>
          <p:cNvPicPr>
            <a:picLocks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333" name="PFE element 246"/>
          <p:cNvPicPr>
            <a:picLocks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34" name="PFE element 247"/>
          <p:cNvPicPr>
            <a:picLocks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35" name="PFE element 248"/>
          <p:cNvPicPr>
            <a:picLocks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  <p:sp>
        <p:nvSpPr>
          <p:cNvPr id="49" name="pfehide249" hidden="1"/>
          <p:cNvSpPr/>
          <p:nvPr/>
        </p:nvSpPr>
        <p:spPr>
          <a:xfrm>
            <a:off x="135001" y="508379"/>
            <a:ext cx="15132826" cy="801322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4400" dirty="0"/>
              <a:t>ระบบราชการแบบเดิม VS ระบบราชการแบบใหม่ </a:t>
            </a:r>
            <a:r>
              <a:rPr sz="4400" dirty="0" smtClean="0"/>
              <a:t>(</a:t>
            </a:r>
            <a:r>
              <a:rPr lang="en-US" sz="4400" dirty="0"/>
              <a:t>2</a:t>
            </a:r>
            <a:r>
              <a:rPr sz="4400" dirty="0" smtClean="0"/>
              <a:t>/3</a:t>
            </a:r>
            <a:r>
              <a:rPr sz="4400" dirty="0"/>
              <a:t>)</a:t>
            </a:r>
          </a:p>
        </p:txBody>
      </p:sp>
      <p:grpSp>
        <p:nvGrpSpPr>
          <p:cNvPr id="338" name="Group 337"/>
          <p:cNvGrpSpPr/>
          <p:nvPr/>
        </p:nvGrpSpPr>
        <p:grpSpPr>
          <a:xfrm>
            <a:off x="135001" y="504004"/>
            <a:ext cx="15124176" cy="810073"/>
            <a:chOff x="317500" y="317500"/>
            <a:chExt cx="15124176" cy="810073"/>
          </a:xfrm>
        </p:grpSpPr>
        <p:pic>
          <p:nvPicPr>
            <p:cNvPr id="336" name="PFE element 249"/>
            <p:cNvPicPr>
              <a:picLocks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124176" cy="810073"/>
            </a:xfrm>
            <a:prstGeom prst="rect">
              <a:avLst/>
            </a:prstGeom>
          </p:spPr>
        </p:pic>
        <p:sp>
          <p:nvSpPr>
            <p:cNvPr id="337" name="Shape_153"/>
            <p:cNvSpPr/>
            <p:nvPr/>
          </p:nvSpPr>
          <p:spPr>
            <a:xfrm>
              <a:off x="317500" y="317500"/>
              <a:ext cx="15124176" cy="810073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50" name="pfehide250" hidden="1"/>
          <p:cNvSpPr/>
          <p:nvPr/>
        </p:nvSpPr>
        <p:spPr>
          <a:xfrm>
            <a:off x="7358400" y="1659493"/>
            <a:ext cx="697942" cy="56938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VS</a:t>
            </a:r>
          </a:p>
        </p:txBody>
      </p:sp>
      <p:grpSp>
        <p:nvGrpSpPr>
          <p:cNvPr id="341" name="Group 340"/>
          <p:cNvGrpSpPr/>
          <p:nvPr/>
        </p:nvGrpSpPr>
        <p:grpSpPr>
          <a:xfrm>
            <a:off x="7353802" y="1655752"/>
            <a:ext cx="707136" cy="576870"/>
            <a:chOff x="317500" y="317500"/>
            <a:chExt cx="707136" cy="576870"/>
          </a:xfrm>
        </p:grpSpPr>
        <p:pic>
          <p:nvPicPr>
            <p:cNvPr id="339" name="PFE element 250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76870"/>
            </a:xfrm>
            <a:prstGeom prst="rect">
              <a:avLst/>
            </a:prstGeom>
          </p:spPr>
        </p:pic>
        <p:sp>
          <p:nvSpPr>
            <p:cNvPr id="340" name="Shape_154"/>
            <p:cNvSpPr/>
            <p:nvPr/>
          </p:nvSpPr>
          <p:spPr>
            <a:xfrm>
              <a:off x="317500" y="317500"/>
              <a:ext cx="707136" cy="57687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fill="hold" grpId="1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fill="hold" grpId="1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fill="hold" grpId="1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fill="hold" grpId="16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fill="hold" grpId="1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fill="hold" grpId="18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fill="hold" grpId="19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fill="hold" grpId="2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ntr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" grpId="2" animBg="1" advAuto="0"/>
      <p:bldP spid="374" grpId="3" animBg="1" advAuto="0"/>
      <p:bldP spid="375" grpId="5" animBg="1" advAuto="0"/>
      <p:bldP spid="378" grpId="8" animBg="1" advAuto="0"/>
      <p:bldP spid="379" grpId="11" animBg="1" advAuto="0"/>
      <p:bldP spid="380" grpId="6" animBg="1" advAuto="0"/>
      <p:bldP spid="381" grpId="9" animBg="1" advAuto="0"/>
      <p:bldP spid="382" grpId="7" animBg="1" advAuto="0"/>
      <p:bldP spid="383" grpId="10" animBg="1" advAuto="0"/>
      <p:bldP spid="384" grpId="12" animBg="1" advAuto="0"/>
      <p:bldP spid="385" grpId="14" animBg="1" advAuto="0"/>
      <p:bldP spid="386" grpId="13" animBg="1" advAuto="0"/>
      <p:bldP spid="387" grpId="15" animBg="1" advAuto="0"/>
      <p:bldP spid="388" grpId="17" animBg="1" advAuto="0"/>
      <p:bldP spid="389" grpId="16" animBg="1" advAuto="0"/>
      <p:bldP spid="390" grpId="20" animBg="1" advAuto="0"/>
      <p:bldP spid="391" grpId="18" animBg="1" advAuto="0"/>
      <p:bldP spid="392" grpId="19" animBg="1" advAuto="0"/>
      <p:bldP spid="49" grpId="0" animBg="1" advAuto="0"/>
      <p:bldP spid="50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" name="pfehide251" hidden="1"/>
          <p:cNvGraphicFramePr/>
          <p:nvPr>
            <p:extLst>
              <p:ext uri="{D42A27DB-BD31-4B8C-83A1-F6EECF244321}">
                <p14:modId xmlns:p14="http://schemas.microsoft.com/office/powerpoint/2010/main" val="2142236547"/>
              </p:ext>
            </p:extLst>
          </p:nvPr>
        </p:nvGraphicFramePr>
        <p:xfrm>
          <a:off x="146746" y="1445070"/>
          <a:ext cx="15159341" cy="5151673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7522999"/>
                <a:gridCol w="7636342"/>
              </a:tblGrid>
              <a:tr h="1276359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263434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/>
                    </a:p>
                  </a:txBody>
                  <a:tcPr marL="38100" marR="38100" marT="38100" marB="38100" anchor="ctr" horzOverflow="overflow"/>
                </a:tc>
              </a:tr>
              <a:tr h="1240972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700" dirty="0"/>
                    </a:p>
                  </a:txBody>
                  <a:tcPr marL="38100" marR="38100" marT="38100" marB="38100"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39945" y="1439251"/>
            <a:ext cx="15172944" cy="5163312"/>
            <a:chOff x="317500" y="317500"/>
            <a:chExt cx="15172944" cy="5163312"/>
          </a:xfrm>
        </p:grpSpPr>
        <p:pic>
          <p:nvPicPr>
            <p:cNvPr id="2" name="PFE element 25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172944" cy="5163312"/>
            </a:xfrm>
            <a:prstGeom prst="rect">
              <a:avLst/>
            </a:prstGeom>
          </p:spPr>
        </p:pic>
        <p:sp>
          <p:nvSpPr>
            <p:cNvPr id="3" name="Shape_155"/>
            <p:cNvSpPr/>
            <p:nvPr/>
          </p:nvSpPr>
          <p:spPr>
            <a:xfrm>
              <a:off x="317500" y="317500"/>
              <a:ext cx="15172944" cy="516331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409" name="index2.png" descr="index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285575" y="11134593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pfehide253" hidden="1"/>
          <p:cNvSpPr/>
          <p:nvPr/>
        </p:nvSpPr>
        <p:spPr>
          <a:xfrm>
            <a:off x="135000" y="5345303"/>
            <a:ext cx="6827841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ข้าราชการแบบดั้งเดิม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(</a:t>
            </a:r>
            <a:r>
              <a:rPr sz="3200" dirty="0"/>
              <a:t>Public administrator)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5000" y="5336169"/>
            <a:ext cx="6821424" cy="1080097"/>
            <a:chOff x="317500" y="317500"/>
            <a:chExt cx="6821424" cy="1080097"/>
          </a:xfrm>
        </p:grpSpPr>
        <p:pic>
          <p:nvPicPr>
            <p:cNvPr id="5" name="PFE element 253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821424" cy="1080097"/>
            </a:xfrm>
            <a:prstGeom prst="rect">
              <a:avLst/>
            </a:prstGeom>
          </p:spPr>
        </p:pic>
        <p:sp>
          <p:nvSpPr>
            <p:cNvPr id="6" name="Shape_156"/>
            <p:cNvSpPr/>
            <p:nvPr/>
          </p:nvSpPr>
          <p:spPr>
            <a:xfrm>
              <a:off x="317500" y="317500"/>
              <a:ext cx="6821424" cy="108009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1" name="pfehide254" hidden="1"/>
          <p:cNvSpPr/>
          <p:nvPr/>
        </p:nvSpPr>
        <p:spPr>
          <a:xfrm>
            <a:off x="135000" y="3457349"/>
            <a:ext cx="6037199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มีความเชี่ยวชาญ/ชำนาญเฉพาะทาง (Expert/Specialist)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35000" y="3445147"/>
            <a:ext cx="6035040" cy="1086234"/>
            <a:chOff x="317500" y="317500"/>
            <a:chExt cx="6035040" cy="1086234"/>
          </a:xfrm>
        </p:grpSpPr>
        <p:pic>
          <p:nvPicPr>
            <p:cNvPr id="8" name="PFE element 254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035040" cy="1086234"/>
            </a:xfrm>
            <a:prstGeom prst="rect">
              <a:avLst/>
            </a:prstGeom>
          </p:spPr>
        </p:pic>
        <p:sp>
          <p:nvSpPr>
            <p:cNvPr id="9" name="Shape_157"/>
            <p:cNvSpPr/>
            <p:nvPr/>
          </p:nvSpPr>
          <p:spPr>
            <a:xfrm>
              <a:off x="317500" y="317500"/>
              <a:ext cx="6035040" cy="108623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2" name="pfehide255" hidden="1"/>
          <p:cNvSpPr/>
          <p:nvPr/>
        </p:nvSpPr>
        <p:spPr>
          <a:xfrm>
            <a:off x="7038626" y="1828499"/>
            <a:ext cx="697942" cy="4955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3200" dirty="0"/>
              <a:t>VS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034030" y="1824646"/>
            <a:ext cx="707136" cy="503227"/>
            <a:chOff x="317500" y="317500"/>
            <a:chExt cx="707136" cy="503227"/>
          </a:xfrm>
        </p:grpSpPr>
        <p:pic>
          <p:nvPicPr>
            <p:cNvPr id="11" name="PFE element 255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03227"/>
            </a:xfrm>
            <a:prstGeom prst="rect">
              <a:avLst/>
            </a:prstGeom>
          </p:spPr>
        </p:pic>
        <p:sp>
          <p:nvSpPr>
            <p:cNvPr id="12" name="Shape_158"/>
            <p:cNvSpPr/>
            <p:nvPr/>
          </p:nvSpPr>
          <p:spPr>
            <a:xfrm>
              <a:off x="317500" y="317500"/>
              <a:ext cx="707136" cy="50322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3" name="pfehide256" hidden="1"/>
          <p:cNvSpPr/>
          <p:nvPr/>
        </p:nvSpPr>
        <p:spPr>
          <a:xfrm>
            <a:off x="135001" y="1569462"/>
            <a:ext cx="6037199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424242"/>
                </a:solidFill>
                <a:latin typeface="Sukhumvit Set Text"/>
                <a:ea typeface="Sukhumvit Set Text"/>
                <a:cs typeface="Sukhumvit Set Text"/>
                <a:sym typeface="Sukhumvit Set Text"/>
              </a:defRPr>
            </a:pPr>
            <a:r>
              <a:rPr sz="3200" dirty="0"/>
              <a:t>บริการประชาชนเฉพาะในเวลาราชการ </a:t>
            </a:r>
            <a:br>
              <a:rPr sz="3200" dirty="0"/>
            </a:br>
            <a:r>
              <a:rPr sz="3200" dirty="0"/>
              <a:t>(Office-hours only)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35001" y="1566465"/>
            <a:ext cx="6035040" cy="1067823"/>
            <a:chOff x="317500" y="317500"/>
            <a:chExt cx="6035040" cy="1067823"/>
          </a:xfrm>
        </p:grpSpPr>
        <p:pic>
          <p:nvPicPr>
            <p:cNvPr id="14" name="PFE element 256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6035040" cy="1067823"/>
            </a:xfrm>
            <a:prstGeom prst="rect">
              <a:avLst/>
            </a:prstGeom>
          </p:spPr>
        </p:pic>
        <p:sp>
          <p:nvSpPr>
            <p:cNvPr id="15" name="Shape_159"/>
            <p:cNvSpPr/>
            <p:nvPr/>
          </p:nvSpPr>
          <p:spPr>
            <a:xfrm>
              <a:off x="317500" y="317500"/>
              <a:ext cx="6035040" cy="1067823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4" name="pfehide257" hidden="1"/>
          <p:cNvSpPr/>
          <p:nvPr/>
        </p:nvSpPr>
        <p:spPr>
          <a:xfrm>
            <a:off x="7897501" y="1563312"/>
            <a:ext cx="7748264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/>
              <a:t>บริการประชาชนตลอดเวลา (On-demand services)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897501" y="1554178"/>
            <a:ext cx="7748016" cy="1080097"/>
            <a:chOff x="317500" y="317500"/>
            <a:chExt cx="7748016" cy="1080097"/>
          </a:xfrm>
        </p:grpSpPr>
        <p:pic>
          <p:nvPicPr>
            <p:cNvPr id="17" name="PFE element 257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748016" cy="1080097"/>
            </a:xfrm>
            <a:prstGeom prst="rect">
              <a:avLst/>
            </a:prstGeom>
          </p:spPr>
        </p:pic>
        <p:sp>
          <p:nvSpPr>
            <p:cNvPr id="18" name="Shape_160"/>
            <p:cNvSpPr/>
            <p:nvPr/>
          </p:nvSpPr>
          <p:spPr>
            <a:xfrm>
              <a:off x="317500" y="317500"/>
              <a:ext cx="7748016" cy="108009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5" name="pfehide258" hidden="1"/>
          <p:cNvSpPr/>
          <p:nvPr/>
        </p:nvSpPr>
        <p:spPr>
          <a:xfrm>
            <a:off x="7038626" y="3740504"/>
            <a:ext cx="697942" cy="4955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3200"/>
              <a:t>VS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034030" y="3736650"/>
            <a:ext cx="707136" cy="503227"/>
            <a:chOff x="317500" y="317500"/>
            <a:chExt cx="707136" cy="503227"/>
          </a:xfrm>
        </p:grpSpPr>
        <p:pic>
          <p:nvPicPr>
            <p:cNvPr id="20" name="PFE element 258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03227"/>
            </a:xfrm>
            <a:prstGeom prst="rect">
              <a:avLst/>
            </a:prstGeom>
          </p:spPr>
        </p:pic>
        <p:sp>
          <p:nvSpPr>
            <p:cNvPr id="21" name="Shape_161"/>
            <p:cNvSpPr/>
            <p:nvPr/>
          </p:nvSpPr>
          <p:spPr>
            <a:xfrm>
              <a:off x="317500" y="317500"/>
              <a:ext cx="707136" cy="50322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6" name="pfehide259" hidden="1"/>
          <p:cNvSpPr/>
          <p:nvPr/>
        </p:nvSpPr>
        <p:spPr>
          <a:xfrm>
            <a:off x="7897501" y="2718686"/>
            <a:ext cx="7333010" cy="253915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200" dirty="0"/>
              <a:t>มีความสามารถในการใช้ความรู้ สติปัญญา และข้อมูลสารสนเทศเพื่อแก้ไขปัญหา</a:t>
            </a:r>
            <a:r>
              <a:rPr sz="3200" dirty="0" smtClean="0"/>
              <a:t>และ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สร้าง</a:t>
            </a:r>
            <a:r>
              <a:rPr sz="3200" dirty="0"/>
              <a:t>คุณค่า (Knowledge worker)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มี</a:t>
            </a:r>
            <a:r>
              <a:rPr sz="3200" dirty="0"/>
              <a:t>ความสามารถในการเรียนรู้ (Educability)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sz="3200" dirty="0" smtClean="0"/>
              <a:t>มี</a:t>
            </a:r>
            <a:r>
              <a:rPr sz="3200" dirty="0"/>
              <a:t>เหตุผลในเชิงจริยธรรม (Ethicability)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7897501" y="2717248"/>
            <a:ext cx="7327392" cy="2542032"/>
            <a:chOff x="317500" y="317500"/>
            <a:chExt cx="7327392" cy="2542032"/>
          </a:xfrm>
        </p:grpSpPr>
        <p:pic>
          <p:nvPicPr>
            <p:cNvPr id="23" name="PFE element 259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2542032"/>
            </a:xfrm>
            <a:prstGeom prst="rect">
              <a:avLst/>
            </a:prstGeom>
          </p:spPr>
        </p:pic>
        <p:sp>
          <p:nvSpPr>
            <p:cNvPr id="24" name="Shape_162"/>
            <p:cNvSpPr/>
            <p:nvPr/>
          </p:nvSpPr>
          <p:spPr>
            <a:xfrm>
              <a:off x="317500" y="317500"/>
              <a:ext cx="7327392" cy="25420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7" name="pfehide260" hidden="1"/>
          <p:cNvSpPr/>
          <p:nvPr/>
        </p:nvSpPr>
        <p:spPr>
          <a:xfrm>
            <a:off x="7081200" y="5605000"/>
            <a:ext cx="697942" cy="4955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3200"/>
              <a:t>VS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7076604" y="5601146"/>
            <a:ext cx="707136" cy="503227"/>
            <a:chOff x="317500" y="317500"/>
            <a:chExt cx="707136" cy="503227"/>
          </a:xfrm>
        </p:grpSpPr>
        <p:pic>
          <p:nvPicPr>
            <p:cNvPr id="26" name="PFE element 260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07136" cy="503227"/>
            </a:xfrm>
            <a:prstGeom prst="rect">
              <a:avLst/>
            </a:prstGeom>
          </p:spPr>
        </p:pic>
        <p:sp>
          <p:nvSpPr>
            <p:cNvPr id="27" name="Shape_163"/>
            <p:cNvSpPr/>
            <p:nvPr/>
          </p:nvSpPr>
          <p:spPr>
            <a:xfrm>
              <a:off x="317500" y="317500"/>
              <a:ext cx="707136" cy="503227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18" name="pfehide261" hidden="1"/>
          <p:cNvSpPr/>
          <p:nvPr/>
        </p:nvSpPr>
        <p:spPr>
          <a:xfrm>
            <a:off x="7897501" y="5430479"/>
            <a:ext cx="7333010" cy="106182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342892">
              <a:spcBef>
                <a:spcPts val="675"/>
              </a:spcBef>
              <a:defRPr sz="3600">
                <a:solidFill>
                  <a:srgbClr val="374B7B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200"/>
              <a:t>มีความเป็นผู้ประกอบการสาธารณะ </a:t>
            </a:r>
            <a:br>
              <a:rPr sz="3200"/>
            </a:br>
            <a:r>
              <a:rPr sz="3200"/>
              <a:t>(Public Entrepreneurship)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897501" y="5427482"/>
            <a:ext cx="7327392" cy="1067823"/>
            <a:chOff x="317500" y="317500"/>
            <a:chExt cx="7327392" cy="1067823"/>
          </a:xfrm>
        </p:grpSpPr>
        <p:pic>
          <p:nvPicPr>
            <p:cNvPr id="29" name="PFE element 261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7327392" cy="1067823"/>
            </a:xfrm>
            <a:prstGeom prst="rect">
              <a:avLst/>
            </a:prstGeom>
          </p:spPr>
        </p:pic>
        <p:sp>
          <p:nvSpPr>
            <p:cNvPr id="30" name="Shape_164"/>
            <p:cNvSpPr/>
            <p:nvPr/>
          </p:nvSpPr>
          <p:spPr>
            <a:xfrm>
              <a:off x="317500" y="317500"/>
              <a:ext cx="7327392" cy="1067823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7" name="pfehide262" hidden="1"/>
          <p:cNvSpPr/>
          <p:nvPr/>
        </p:nvSpPr>
        <p:spPr>
          <a:xfrm>
            <a:off x="135001" y="508379"/>
            <a:ext cx="15132826" cy="801322"/>
          </a:xfrm>
          <a:prstGeom prst="rect">
            <a:avLst/>
          </a:prstGeom>
          <a:solidFill>
            <a:srgbClr val="374B7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4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4400" dirty="0"/>
              <a:t>ระบบราชการแบบเดิม VS ระบบราชการแบบใหม่ </a:t>
            </a:r>
            <a:r>
              <a:rPr sz="4400" dirty="0" smtClean="0"/>
              <a:t>(</a:t>
            </a:r>
            <a:r>
              <a:rPr lang="en-US" sz="4400" dirty="0"/>
              <a:t>3</a:t>
            </a:r>
            <a:r>
              <a:rPr sz="4400" dirty="0" smtClean="0"/>
              <a:t>/3</a:t>
            </a:r>
            <a:r>
              <a:rPr sz="4400" dirty="0"/>
              <a:t>)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35001" y="504004"/>
            <a:ext cx="15124176" cy="810073"/>
            <a:chOff x="317500" y="317500"/>
            <a:chExt cx="15124176" cy="810073"/>
          </a:xfrm>
        </p:grpSpPr>
        <p:pic>
          <p:nvPicPr>
            <p:cNvPr id="32" name="PFE element 262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124176" cy="810073"/>
            </a:xfrm>
            <a:prstGeom prst="rect">
              <a:avLst/>
            </a:prstGeom>
          </p:spPr>
        </p:pic>
        <p:sp>
          <p:nvSpPr>
            <p:cNvPr id="33" name="Shape_165"/>
            <p:cNvSpPr/>
            <p:nvPr/>
          </p:nvSpPr>
          <p:spPr>
            <a:xfrm>
              <a:off x="317500" y="317500"/>
              <a:ext cx="15124176" cy="810073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5" name="PFE element 263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36" name="PFE element 264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40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41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42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43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51" name="PFE element 269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52" name="PFE element 270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53" name="PFE element 271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54" name="PFE element 272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55" name="PFE element 273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56" name="PFE element 274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57" name="PFE element 275"/>
          <p:cNvPicPr>
            <a:picLocks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fill="hold" grpId="1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2" animBg="1" advAuto="0"/>
      <p:bldP spid="410" grpId="9" animBg="1" advAuto="0"/>
      <p:bldP spid="411" grpId="6" animBg="1" advAuto="0"/>
      <p:bldP spid="412" grpId="4" animBg="1" advAuto="0"/>
      <p:bldP spid="413" grpId="3" animBg="1" advAuto="0"/>
      <p:bldP spid="414" grpId="5" animBg="1" advAuto="0"/>
      <p:bldP spid="415" grpId="7" animBg="1" advAuto="0"/>
      <p:bldP spid="416" grpId="8" animBg="1" advAuto="0"/>
      <p:bldP spid="417" grpId="10" animBg="1" advAuto="0"/>
      <p:bldP spid="418" grpId="11" animBg="1" advAuto="0"/>
      <p:bldP spid="37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B3.png" descr="B3.png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1" y="6678768"/>
            <a:ext cx="18288001" cy="5304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pfehide277" hidden="1"/>
          <p:cNvSpPr/>
          <p:nvPr/>
        </p:nvSpPr>
        <p:spPr>
          <a:xfrm>
            <a:off x="3419929" y="4991737"/>
            <a:ext cx="11448149" cy="92521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4800"/>
              <a:t>สำนักงานคณะกรรมการพัฒนาระบบราชการ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413763" y="4987999"/>
            <a:ext cx="11460480" cy="932688"/>
            <a:chOff x="317500" y="317500"/>
            <a:chExt cx="11460480" cy="932688"/>
          </a:xfrm>
        </p:grpSpPr>
        <p:pic>
          <p:nvPicPr>
            <p:cNvPr id="2" name="PFE element 277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1460480" cy="932688"/>
            </a:xfrm>
            <a:prstGeom prst="rect">
              <a:avLst/>
            </a:prstGeom>
          </p:spPr>
        </p:pic>
        <p:sp>
          <p:nvSpPr>
            <p:cNvPr id="3" name="Shape_166"/>
            <p:cNvSpPr/>
            <p:nvPr/>
          </p:nvSpPr>
          <p:spPr>
            <a:xfrm>
              <a:off x="317500" y="317500"/>
              <a:ext cx="11460480" cy="93268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22" name="pfehide278" hidden="1"/>
          <p:cNvSpPr/>
          <p:nvPr/>
        </p:nvSpPr>
        <p:spPr>
          <a:xfrm>
            <a:off x="2739082" y="5882410"/>
            <a:ext cx="12809840" cy="122975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lnSpc>
                <a:spcPct val="70000"/>
              </a:lnSpc>
              <a:defRPr sz="4800">
                <a:solidFill>
                  <a:srgbClr val="AC020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600"/>
              <a:t>ยึดหลักธรรมาภิบาลเพื่อประโยชน์สุขของประชาชน </a:t>
            </a:r>
            <a:br>
              <a:rPr sz="3600"/>
            </a:br>
            <a:r>
              <a:rPr sz="3600"/>
              <a:t>Better Governance, Happier Citizens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39082" y="5763927"/>
            <a:ext cx="12801600" cy="1466722"/>
            <a:chOff x="317500" y="317500"/>
            <a:chExt cx="12801600" cy="1466722"/>
          </a:xfrm>
        </p:grpSpPr>
        <p:pic>
          <p:nvPicPr>
            <p:cNvPr id="5" name="PFE element 278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801600" cy="1466722"/>
            </a:xfrm>
            <a:prstGeom prst="rect">
              <a:avLst/>
            </a:prstGeom>
          </p:spPr>
        </p:pic>
        <p:sp>
          <p:nvSpPr>
            <p:cNvPr id="6" name="Shape_167"/>
            <p:cNvSpPr/>
            <p:nvPr/>
          </p:nvSpPr>
          <p:spPr>
            <a:xfrm>
              <a:off x="317500" y="317500"/>
              <a:ext cx="12801600" cy="1466722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23" name="pfehide279" hidden="1"/>
          <p:cNvSpPr/>
          <p:nvPr/>
        </p:nvSpPr>
        <p:spPr>
          <a:xfrm>
            <a:off x="7496985" y="7034611"/>
            <a:ext cx="3281930" cy="64818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3600" b="0" i="0" u="none" strike="noStrike" cap="none" spc="0" normalizeH="0" baseline="0">
                <a:solidFill>
                  <a:srgbClr val="013A7D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2700"/>
              <a:t>www.opdc.go.th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95078" y="7030379"/>
            <a:ext cx="3285744" cy="656650"/>
            <a:chOff x="317500" y="317500"/>
            <a:chExt cx="3285744" cy="656650"/>
          </a:xfrm>
        </p:grpSpPr>
        <p:pic>
          <p:nvPicPr>
            <p:cNvPr id="8" name="PFE element 27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285744" cy="656650"/>
            </a:xfrm>
            <a:prstGeom prst="rect">
              <a:avLst/>
            </a:prstGeom>
          </p:spPr>
        </p:pic>
        <p:sp>
          <p:nvSpPr>
            <p:cNvPr id="9" name="Shape_168"/>
            <p:cNvSpPr/>
            <p:nvPr/>
          </p:nvSpPr>
          <p:spPr>
            <a:xfrm>
              <a:off x="317500" y="317500"/>
              <a:ext cx="3285744" cy="656650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424" name="index2.png" descr="index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430055" y="1959878"/>
            <a:ext cx="3427897" cy="2883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" grpId="5" animBg="1" advAuto="0"/>
      <p:bldP spid="421" grpId="2" animBg="1" advAuto="0"/>
      <p:bldP spid="422" grpId="3" animBg="1" advAuto="0"/>
      <p:bldP spid="423" grpId="4" animBg="1" advAuto="0"/>
      <p:bldP spid="424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fehide7" hidden="1"/>
          <p:cNvSpPr/>
          <p:nvPr/>
        </p:nvSpPr>
        <p:spPr>
          <a:xfrm>
            <a:off x="-8572745" y="-3619725"/>
            <a:ext cx="10671312" cy="28469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480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3600" dirty="0"/>
              <a:t>เพื่อรองรับต่อยุทธศาสตร์ประเทศไทย 4.0 </a:t>
            </a:r>
            <a:br>
              <a:rPr sz="3600" dirty="0"/>
            </a:br>
            <a:r>
              <a:rPr sz="3600" dirty="0"/>
              <a:t>ระบบราชการต้องปรับเปลี่ยนแนวคิดและวิธีการทำงานใหม่</a:t>
            </a:r>
            <a:br>
              <a:rPr sz="3600" dirty="0"/>
            </a:br>
            <a:r>
              <a:rPr sz="3600" dirty="0"/>
              <a:t>เพื่อพลิกโฉม (transform) ให้สามารถเป็นที่เชื่อถือไว้วางใจและเป็นพึ่งของประชาชนได้อย่างแท้จริง </a:t>
            </a:r>
            <a:br>
              <a:rPr sz="3600" dirty="0"/>
            </a:br>
            <a:r>
              <a:rPr sz="3600" dirty="0"/>
              <a:t>(Credible and Trusted Government)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8574137" y="-3634915"/>
            <a:ext cx="10674096" cy="2877312"/>
            <a:chOff x="317500" y="317500"/>
            <a:chExt cx="10674096" cy="2877312"/>
          </a:xfrm>
        </p:grpSpPr>
        <p:pic>
          <p:nvPicPr>
            <p:cNvPr id="3" name="PFE element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674096" cy="2877312"/>
            </a:xfrm>
            <a:prstGeom prst="rect">
              <a:avLst/>
            </a:prstGeom>
          </p:spPr>
        </p:pic>
        <p:sp>
          <p:nvSpPr>
            <p:cNvPr id="4" name="Shape_67"/>
            <p:cNvSpPr/>
            <p:nvPr/>
          </p:nvSpPr>
          <p:spPr>
            <a:xfrm>
              <a:off x="317500" y="317500"/>
              <a:ext cx="10674096" cy="287731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0" name="index2.png" descr="index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304" y="12661143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Rounded Rectangle"/>
          <p:cNvSpPr/>
          <p:nvPr/>
        </p:nvSpPr>
        <p:spPr>
          <a:xfrm>
            <a:off x="14566888" y="3513137"/>
            <a:ext cx="256445" cy="69766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132" name="Rounded Rectangle"/>
          <p:cNvSpPr/>
          <p:nvPr/>
        </p:nvSpPr>
        <p:spPr>
          <a:xfrm rot="3443562">
            <a:off x="13279081" y="5504994"/>
            <a:ext cx="256445" cy="7876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133" name="Rounded Rectangle"/>
          <p:cNvSpPr/>
          <p:nvPr/>
        </p:nvSpPr>
        <p:spPr>
          <a:xfrm rot="18310563">
            <a:off x="15823990" y="5447839"/>
            <a:ext cx="256445" cy="8292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134" name="Circle"/>
          <p:cNvSpPr/>
          <p:nvPr/>
        </p:nvSpPr>
        <p:spPr>
          <a:xfrm>
            <a:off x="12055662" y="2514312"/>
            <a:ext cx="5282864" cy="5282864"/>
          </a:xfrm>
          <a:prstGeom prst="ellipse">
            <a:avLst/>
          </a:prstGeom>
          <a:ln w="3048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sp>
        <p:nvSpPr>
          <p:cNvPr id="135" name="pfehide13" hidden="1"/>
          <p:cNvSpPr/>
          <p:nvPr/>
        </p:nvSpPr>
        <p:spPr>
          <a:xfrm>
            <a:off x="11742440" y="5706210"/>
            <a:ext cx="1623381" cy="1623380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70000"/>
              </a:lnSpc>
              <a:spcBef>
                <a:spcPts val="900"/>
              </a:spcBef>
              <a:defRPr kumimoji="0" sz="27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1800" dirty="0"/>
              <a:t>ยึดประชาชนเป็นศูนย์กลาง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742440" y="5707132"/>
            <a:ext cx="1609344" cy="1621536"/>
            <a:chOff x="317500" y="317500"/>
            <a:chExt cx="1609344" cy="1621536"/>
          </a:xfrm>
        </p:grpSpPr>
        <p:pic>
          <p:nvPicPr>
            <p:cNvPr id="6" name="PFE element 13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09344" cy="1621536"/>
            </a:xfrm>
            <a:prstGeom prst="rect">
              <a:avLst/>
            </a:prstGeom>
          </p:spPr>
        </p:pic>
        <p:sp>
          <p:nvSpPr>
            <p:cNvPr id="7" name="Shape_68"/>
            <p:cNvSpPr/>
            <p:nvPr/>
          </p:nvSpPr>
          <p:spPr>
            <a:xfrm>
              <a:off x="317500" y="317500"/>
              <a:ext cx="1609344" cy="16215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6" name="pfehide14" hidden="1"/>
          <p:cNvSpPr/>
          <p:nvPr/>
        </p:nvSpPr>
        <p:spPr>
          <a:xfrm>
            <a:off x="16000791" y="5706210"/>
            <a:ext cx="1623380" cy="1623380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27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1800"/>
              <a:t>มีขีดสมรรถนะสูง</a:t>
            </a:r>
            <a:br>
              <a:rPr sz="1800"/>
            </a:br>
            <a:r>
              <a:rPr sz="1800"/>
              <a:t>และทันสมัย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6000791" y="5707132"/>
            <a:ext cx="1621536" cy="1621536"/>
            <a:chOff x="317500" y="317500"/>
            <a:chExt cx="1621536" cy="1621536"/>
          </a:xfrm>
        </p:grpSpPr>
        <p:pic>
          <p:nvPicPr>
            <p:cNvPr id="9" name="PFE element 14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21536" cy="1621536"/>
            </a:xfrm>
            <a:prstGeom prst="rect">
              <a:avLst/>
            </a:prstGeom>
          </p:spPr>
        </p:pic>
        <p:sp>
          <p:nvSpPr>
            <p:cNvPr id="10" name="Shape_69"/>
            <p:cNvSpPr/>
            <p:nvPr/>
          </p:nvSpPr>
          <p:spPr>
            <a:xfrm>
              <a:off x="317500" y="317500"/>
              <a:ext cx="1621536" cy="16215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7" name="pfehide15" hidden="1"/>
          <p:cNvSpPr/>
          <p:nvPr/>
        </p:nvSpPr>
        <p:spPr>
          <a:xfrm>
            <a:off x="13524166" y="4076619"/>
            <a:ext cx="2345855" cy="2345855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30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2250"/>
              <a:t>ระบบราชการต้องเป็นที่พึ่งของประชาชน</a:t>
            </a:r>
            <a:br>
              <a:rPr sz="2250"/>
            </a:br>
            <a:r>
              <a:rPr sz="2250"/>
              <a:t>และเชื่อถือ</a:t>
            </a:r>
            <a:br>
              <a:rPr sz="2250"/>
            </a:br>
            <a:r>
              <a:rPr sz="2250"/>
              <a:t>ไว้วางใจได้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3523615" y="4076067"/>
            <a:ext cx="2346960" cy="2346960"/>
            <a:chOff x="317500" y="317500"/>
            <a:chExt cx="2346960" cy="2346960"/>
          </a:xfrm>
        </p:grpSpPr>
        <p:pic>
          <p:nvPicPr>
            <p:cNvPr id="12" name="PFE element 15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2346960" cy="2346960"/>
            </a:xfrm>
            <a:prstGeom prst="rect">
              <a:avLst/>
            </a:prstGeom>
          </p:spPr>
        </p:pic>
        <p:sp>
          <p:nvSpPr>
            <p:cNvPr id="13" name="Shape_70"/>
            <p:cNvSpPr/>
            <p:nvPr/>
          </p:nvSpPr>
          <p:spPr>
            <a:xfrm>
              <a:off x="317500" y="317500"/>
              <a:ext cx="2346960" cy="23469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8" name="pfehide16" hidden="1"/>
          <p:cNvSpPr/>
          <p:nvPr/>
        </p:nvSpPr>
        <p:spPr>
          <a:xfrm>
            <a:off x="13883420" y="1983038"/>
            <a:ext cx="1623380" cy="1623380"/>
          </a:xfrm>
          <a:prstGeom prst="ellipse">
            <a:avLst/>
          </a:prstGeom>
          <a:gradFill>
            <a:gsLst>
              <a:gs pos="0">
                <a:srgbClr val="6083CB"/>
              </a:gs>
              <a:gs pos="100000">
                <a:srgbClr val="2F62B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27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1800"/>
              <a:t>เปิดกว้างและ</a:t>
            </a:r>
            <a:br>
              <a:rPr sz="1800"/>
            </a:br>
            <a:r>
              <a:rPr sz="1800"/>
              <a:t>เชื่อมโยงกัน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3883419" y="1983960"/>
            <a:ext cx="1621536" cy="1621536"/>
            <a:chOff x="317500" y="317500"/>
            <a:chExt cx="1621536" cy="1621536"/>
          </a:xfrm>
        </p:grpSpPr>
        <p:pic>
          <p:nvPicPr>
            <p:cNvPr id="15" name="PFE element 16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621536" cy="1621536"/>
            </a:xfrm>
            <a:prstGeom prst="rect">
              <a:avLst/>
            </a:prstGeom>
          </p:spPr>
        </p:pic>
        <p:sp>
          <p:nvSpPr>
            <p:cNvPr id="16" name="Shape_71"/>
            <p:cNvSpPr/>
            <p:nvPr/>
          </p:nvSpPr>
          <p:spPr>
            <a:xfrm>
              <a:off x="317500" y="317500"/>
              <a:ext cx="1621536" cy="16215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39" name="pfehide17" hidden="1"/>
          <p:cNvSpPr/>
          <p:nvPr/>
        </p:nvSpPr>
        <p:spPr>
          <a:xfrm>
            <a:off x="12358190" y="3726015"/>
            <a:ext cx="1556172" cy="969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310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2000" dirty="0"/>
              <a:t>สานพลัง</a:t>
            </a:r>
            <a:br>
              <a:rPr sz="2000" dirty="0"/>
            </a:br>
            <a:r>
              <a:rPr sz="2000" dirty="0"/>
              <a:t>ทุกภาคส่วน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2355988" y="3723122"/>
            <a:ext cx="1560576" cy="975360"/>
            <a:chOff x="317500" y="317500"/>
            <a:chExt cx="1560576" cy="975360"/>
          </a:xfrm>
        </p:grpSpPr>
        <p:pic>
          <p:nvPicPr>
            <p:cNvPr id="18" name="PFE element 17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60576" cy="975360"/>
            </a:xfrm>
            <a:prstGeom prst="rect">
              <a:avLst/>
            </a:prstGeom>
          </p:spPr>
        </p:pic>
        <p:sp>
          <p:nvSpPr>
            <p:cNvPr id="19" name="Shape_72"/>
            <p:cNvSpPr/>
            <p:nvPr/>
          </p:nvSpPr>
          <p:spPr>
            <a:xfrm>
              <a:off x="317500" y="317500"/>
              <a:ext cx="1560576" cy="9753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0" name="pfehide18" hidden="1"/>
          <p:cNvSpPr/>
          <p:nvPr/>
        </p:nvSpPr>
        <p:spPr>
          <a:xfrm>
            <a:off x="15610811" y="3851400"/>
            <a:ext cx="1369319" cy="71880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310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2000"/>
              <a:t>สร้าง</a:t>
            </a:r>
            <a:br>
              <a:rPr sz="2000"/>
            </a:br>
            <a:r>
              <a:rPr sz="2000"/>
              <a:t>นวัตกรรม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5609670" y="3842587"/>
            <a:ext cx="1371600" cy="736430"/>
            <a:chOff x="317500" y="317500"/>
            <a:chExt cx="1371600" cy="736430"/>
          </a:xfrm>
        </p:grpSpPr>
        <p:pic>
          <p:nvPicPr>
            <p:cNvPr id="21" name="PFE element 18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371600" cy="736430"/>
            </a:xfrm>
            <a:prstGeom prst="rect">
              <a:avLst/>
            </a:prstGeom>
          </p:spPr>
        </p:pic>
        <p:sp>
          <p:nvSpPr>
            <p:cNvPr id="22" name="Shape_73"/>
            <p:cNvSpPr/>
            <p:nvPr/>
          </p:nvSpPr>
          <p:spPr>
            <a:xfrm>
              <a:off x="317500" y="317500"/>
              <a:ext cx="1371600" cy="73643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1" name="pfehide19" hidden="1"/>
          <p:cNvSpPr/>
          <p:nvPr/>
        </p:nvSpPr>
        <p:spPr>
          <a:xfrm>
            <a:off x="13753755" y="6571352"/>
            <a:ext cx="1882712" cy="7188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70000"/>
              </a:lnSpc>
              <a:spcBef>
                <a:spcPts val="900"/>
              </a:spcBef>
              <a:defRPr kumimoji="0" sz="3100" b="0" i="0" u="none" strike="noStrike" cap="none" spc="0" normalizeH="0" baseline="0">
                <a:solidFill>
                  <a:srgbClr val="C41A05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2000" dirty="0"/>
              <a:t>ปรับสู่ความเป็นดิจิทัล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3753754" y="6562539"/>
            <a:ext cx="1877568" cy="736430"/>
            <a:chOff x="317500" y="317500"/>
            <a:chExt cx="1877568" cy="736430"/>
          </a:xfrm>
        </p:grpSpPr>
        <p:pic>
          <p:nvPicPr>
            <p:cNvPr id="24" name="PFE element 19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877568" cy="736430"/>
            </a:xfrm>
            <a:prstGeom prst="rect">
              <a:avLst/>
            </a:prstGeom>
          </p:spPr>
        </p:pic>
        <p:sp>
          <p:nvSpPr>
            <p:cNvPr id="25" name="Shape_74"/>
            <p:cNvSpPr/>
            <p:nvPr/>
          </p:nvSpPr>
          <p:spPr>
            <a:xfrm>
              <a:off x="317500" y="317500"/>
              <a:ext cx="1877568" cy="73643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7" name="PFE element 20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893" y="2280675"/>
            <a:ext cx="6662928" cy="1505712"/>
          </a:xfrm>
          <a:prstGeom prst="rect">
            <a:avLst/>
          </a:prstGeom>
        </p:spPr>
      </p:pic>
      <p:pic>
        <p:nvPicPr>
          <p:cNvPr id="28" name="PFE element 2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47" y="3501604"/>
            <a:ext cx="10820400" cy="780288"/>
          </a:xfrm>
          <a:prstGeom prst="rect">
            <a:avLst/>
          </a:prstGeom>
        </p:spPr>
      </p:pic>
      <p:pic>
        <p:nvPicPr>
          <p:cNvPr id="144" name="B4.png" descr="B4.png"/>
          <p:cNvPicPr>
            <a:picLocks noChangeAspect="1"/>
          </p:cNvPicPr>
          <p:nvPr/>
        </p:nvPicPr>
        <p:blipFill>
          <a:blip r:embed="rId14">
            <a:alphaModFix amt="41177"/>
            <a:extLst/>
          </a:blip>
          <a:srcRect b="50003"/>
          <a:stretch>
            <a:fillRect/>
          </a:stretch>
        </p:blipFill>
        <p:spPr>
          <a:xfrm>
            <a:off x="-70597" y="8902966"/>
            <a:ext cx="18288001" cy="3989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FE element 23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6" y="4935300"/>
            <a:ext cx="10539984" cy="840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3" presetClass="entr" presetSubtype="16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22" presetClass="entr" presetSubtype="4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18" presetClass="entr" presetSubtype="1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50"/>
                            </p:stCondLst>
                            <p:childTnLst>
                              <p:par>
                                <p:cTn id="45" presetID="18" presetClass="entr" presetSubtype="6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3" presetClass="entr" presetSubtype="16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23" presetClass="entr" presetSubtype="16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2" animBg="1" advAuto="0"/>
      <p:bldP spid="131" grpId="8" animBg="1" advAuto="0"/>
      <p:bldP spid="132" grpId="9" animBg="1" advAuto="0"/>
      <p:bldP spid="133" grpId="10" animBg="1" advAuto="0"/>
      <p:bldP spid="134" grpId="7" animBg="1" advAuto="0"/>
      <p:bldP spid="135" grpId="5" animBg="1" advAuto="0"/>
      <p:bldP spid="136" grpId="6" animBg="1" advAuto="0"/>
      <p:bldP spid="137" grpId="3" animBg="1" advAuto="0"/>
      <p:bldP spid="138" grpId="4" animBg="1" advAuto="0"/>
      <p:bldP spid="139" grpId="11" animBg="1" advAuto="0"/>
      <p:bldP spid="140" grpId="12" animBg="1" advAuto="0"/>
      <p:bldP spid="141" grpId="13" animBg="1" advAuto="0"/>
      <p:bldP spid="144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2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976" y="12216343"/>
            <a:ext cx="4474464" cy="883715"/>
          </a:xfrm>
          <a:prstGeom prst="rect">
            <a:avLst/>
          </a:prstGeom>
        </p:spPr>
      </p:pic>
      <p:pic>
        <p:nvPicPr>
          <p:cNvPr id="3" name="PFE element 2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295" y="12842139"/>
            <a:ext cx="7595616" cy="601417"/>
          </a:xfrm>
          <a:prstGeom prst="rect">
            <a:avLst/>
          </a:prstGeom>
        </p:spPr>
      </p:pic>
      <p:grpSp>
        <p:nvGrpSpPr>
          <p:cNvPr id="152" name="pfehide26" hidden="1"/>
          <p:cNvGrpSpPr/>
          <p:nvPr/>
        </p:nvGrpSpPr>
        <p:grpSpPr>
          <a:xfrm>
            <a:off x="14525795" y="89281"/>
            <a:ext cx="3717148" cy="4446680"/>
            <a:chOff x="0" y="0"/>
            <a:chExt cx="4956195" cy="5928905"/>
          </a:xfrm>
        </p:grpSpPr>
        <p:pic>
          <p:nvPicPr>
            <p:cNvPr id="148" name="pasted-image.pdf" descr="pasted-image.pdf" hidden="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956196" cy="5928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352573" y="3889363"/>
              <a:ext cx="1545079" cy="15450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82474" y="2047441"/>
              <a:ext cx="1236063" cy="1236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1" name="677.png" descr="677.png" hidden="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642143" y="393634"/>
              <a:ext cx="981601" cy="981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" name="Group 5"/>
          <p:cNvGrpSpPr/>
          <p:nvPr/>
        </p:nvGrpSpPr>
        <p:grpSpPr>
          <a:xfrm>
            <a:off x="14531186" y="90629"/>
            <a:ext cx="3706368" cy="4443984"/>
            <a:chOff x="317500" y="317500"/>
            <a:chExt cx="3706368" cy="4443984"/>
          </a:xfrm>
        </p:grpSpPr>
        <p:pic>
          <p:nvPicPr>
            <p:cNvPr id="4" name="PFE element 26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06368" cy="4443984"/>
            </a:xfrm>
            <a:prstGeom prst="rect">
              <a:avLst/>
            </a:prstGeom>
          </p:spPr>
        </p:pic>
        <p:sp>
          <p:nvSpPr>
            <p:cNvPr id="5" name="Shape_75"/>
            <p:cNvSpPr/>
            <p:nvPr/>
          </p:nvSpPr>
          <p:spPr>
            <a:xfrm>
              <a:off x="317500" y="317500"/>
              <a:ext cx="3706368" cy="4443984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3" name="pfehide27" hidden="1"/>
          <p:cNvSpPr/>
          <p:nvPr/>
        </p:nvSpPr>
        <p:spPr>
          <a:xfrm>
            <a:off x="1769028" y="527937"/>
            <a:ext cx="12756767" cy="1476901"/>
          </a:xfrm>
          <a:prstGeom prst="rect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525" tIns="9525" rIns="9525" bIns="952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lnSpc>
                <a:spcPts val="4760"/>
              </a:lnSpc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800"/>
              <a:t>เปิดกว้างและเชื่อมโยงกัน </a:t>
            </a:r>
            <a:br>
              <a:rPr sz="4800"/>
            </a:br>
            <a:r>
              <a:rPr sz="4800"/>
              <a:t>(Open &amp; Connected Government)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67948" y="480004"/>
            <a:ext cx="12758928" cy="1572768"/>
            <a:chOff x="317500" y="317500"/>
            <a:chExt cx="12758928" cy="1572768"/>
          </a:xfrm>
        </p:grpSpPr>
        <p:pic>
          <p:nvPicPr>
            <p:cNvPr id="7" name="PFE element 27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758928" cy="1572768"/>
            </a:xfrm>
            <a:prstGeom prst="rect">
              <a:avLst/>
            </a:prstGeom>
          </p:spPr>
        </p:pic>
        <p:sp>
          <p:nvSpPr>
            <p:cNvPr id="8" name="Shape_76"/>
            <p:cNvSpPr/>
            <p:nvPr/>
          </p:nvSpPr>
          <p:spPr>
            <a:xfrm>
              <a:off x="317500" y="317500"/>
              <a:ext cx="12758928" cy="1572768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4" name="pfehide28" hidden="1"/>
          <p:cNvSpPr/>
          <p:nvPr/>
        </p:nvSpPr>
        <p:spPr>
          <a:xfrm>
            <a:off x="586246" y="3466832"/>
            <a:ext cx="14425599" cy="75405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ทำงานอย่างเปิดเผยโปร่งใส บุคคลภายนอกเข้าถึงข้อมูลได้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84429" y="3462859"/>
            <a:ext cx="14429232" cy="762000"/>
            <a:chOff x="317500" y="317500"/>
            <a:chExt cx="14429232" cy="762000"/>
          </a:xfrm>
        </p:grpSpPr>
        <p:pic>
          <p:nvPicPr>
            <p:cNvPr id="10" name="PFE element 28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429232" cy="762000"/>
            </a:xfrm>
            <a:prstGeom prst="rect">
              <a:avLst/>
            </a:prstGeom>
          </p:spPr>
        </p:pic>
        <p:sp>
          <p:nvSpPr>
            <p:cNvPr id="11" name="Shape_77"/>
            <p:cNvSpPr/>
            <p:nvPr/>
          </p:nvSpPr>
          <p:spPr>
            <a:xfrm>
              <a:off x="317500" y="317500"/>
              <a:ext cx="14429232" cy="762000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5" name="pfehide29" hidden="1"/>
          <p:cNvSpPr/>
          <p:nvPr/>
        </p:nvSpPr>
        <p:spPr>
          <a:xfrm>
            <a:off x="606713" y="4610551"/>
            <a:ext cx="12684743" cy="75405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แบ่งปันข้อมูลระหว่างกัน สามารถตรวจสอบได้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03149" y="4609626"/>
            <a:ext cx="12691872" cy="755904"/>
            <a:chOff x="317500" y="317500"/>
            <a:chExt cx="12691872" cy="755904"/>
          </a:xfrm>
        </p:grpSpPr>
        <p:pic>
          <p:nvPicPr>
            <p:cNvPr id="13" name="PFE element 29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691872" cy="755904"/>
            </a:xfrm>
            <a:prstGeom prst="rect">
              <a:avLst/>
            </a:prstGeom>
          </p:spPr>
        </p:pic>
        <p:sp>
          <p:nvSpPr>
            <p:cNvPr id="14" name="Shape_78"/>
            <p:cNvSpPr/>
            <p:nvPr/>
          </p:nvSpPr>
          <p:spPr>
            <a:xfrm>
              <a:off x="317500" y="317500"/>
              <a:ext cx="12691872" cy="755904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6" name="pfehide30" hidden="1"/>
          <p:cNvSpPr/>
          <p:nvPr/>
        </p:nvSpPr>
        <p:spPr>
          <a:xfrm>
            <a:off x="611188" y="5833479"/>
            <a:ext cx="14875224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400"/>
              <a:t>เปิดกว้างให้ภาคส่วนอื่น ๆ เข้ามามีส่วนร่วม และรับโอนภารกิจ</a:t>
            </a:r>
            <a:br>
              <a:rPr sz="4400"/>
            </a:br>
            <a:r>
              <a:rPr sz="4400"/>
              <a:t>ไปดำเนินการแทนได้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11188" y="5799251"/>
            <a:ext cx="14874239" cy="1499616"/>
            <a:chOff x="317500" y="317500"/>
            <a:chExt cx="14874239" cy="1499616"/>
          </a:xfrm>
        </p:grpSpPr>
        <p:pic>
          <p:nvPicPr>
            <p:cNvPr id="16" name="PFE element 30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874239" cy="1499616"/>
            </a:xfrm>
            <a:prstGeom prst="rect">
              <a:avLst/>
            </a:prstGeom>
          </p:spPr>
        </p:pic>
        <p:sp>
          <p:nvSpPr>
            <p:cNvPr id="17" name="Shape_79"/>
            <p:cNvSpPr/>
            <p:nvPr/>
          </p:nvSpPr>
          <p:spPr>
            <a:xfrm>
              <a:off x="317500" y="317500"/>
              <a:ext cx="14874239" cy="1499616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7" name="pfehide31" hidden="1"/>
          <p:cNvSpPr/>
          <p:nvPr/>
        </p:nvSpPr>
        <p:spPr>
          <a:xfrm>
            <a:off x="611188" y="7582932"/>
            <a:ext cx="14615591" cy="75405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 dirty="0"/>
              <a:t>เชื่อมโยงการทำงานอย่างเป็นเอกภาพและสอดคล้องกัน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09880" y="7551526"/>
            <a:ext cx="14618208" cy="816864"/>
            <a:chOff x="317500" y="317500"/>
            <a:chExt cx="14618208" cy="816864"/>
          </a:xfrm>
        </p:grpSpPr>
        <p:pic>
          <p:nvPicPr>
            <p:cNvPr id="19" name="PFE element 31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618208" cy="816864"/>
            </a:xfrm>
            <a:prstGeom prst="rect">
              <a:avLst/>
            </a:prstGeom>
          </p:spPr>
        </p:pic>
        <p:sp>
          <p:nvSpPr>
            <p:cNvPr id="20" name="Shape_80"/>
            <p:cNvSpPr/>
            <p:nvPr/>
          </p:nvSpPr>
          <p:spPr>
            <a:xfrm>
              <a:off x="317500" y="317500"/>
              <a:ext cx="14618208" cy="816864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8" name="pfehide32" hidden="1"/>
          <p:cNvSpPr/>
          <p:nvPr/>
        </p:nvSpPr>
        <p:spPr>
          <a:xfrm>
            <a:off x="606713" y="8813558"/>
            <a:ext cx="14895691" cy="21082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6B7F9E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400" dirty="0"/>
              <a:t>จัดความสัมพันธ์เชิงโครงสร้างให้สอดรับกับการทำงานแนวระนาบ</a:t>
            </a:r>
            <a:br>
              <a:rPr sz="4400" dirty="0"/>
            </a:br>
            <a:r>
              <a:rPr sz="4400" dirty="0"/>
              <a:t>ในลักษณะของเครือข่ายมากกว่าตามสายการบังคับ</a:t>
            </a:r>
            <a:r>
              <a:rPr sz="4400" dirty="0" smtClean="0"/>
              <a:t>บัญชา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sz="4400" dirty="0" smtClean="0"/>
              <a:t>ใน</a:t>
            </a:r>
            <a:r>
              <a:rPr sz="4400" dirty="0"/>
              <a:t>แนวดิ่ง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02199" y="8813085"/>
            <a:ext cx="14904720" cy="2109216"/>
            <a:chOff x="317500" y="317500"/>
            <a:chExt cx="14904720" cy="2109216"/>
          </a:xfrm>
        </p:grpSpPr>
        <p:pic>
          <p:nvPicPr>
            <p:cNvPr id="22" name="PFE element 32"/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904720" cy="2109216"/>
            </a:xfrm>
            <a:prstGeom prst="rect">
              <a:avLst/>
            </a:prstGeom>
          </p:spPr>
        </p:pic>
        <p:sp>
          <p:nvSpPr>
            <p:cNvPr id="23" name="Shape_81"/>
            <p:cNvSpPr/>
            <p:nvPr/>
          </p:nvSpPr>
          <p:spPr>
            <a:xfrm>
              <a:off x="317500" y="317500"/>
              <a:ext cx="14904720" cy="2109216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59" name="pfehide33" hidden="1"/>
          <p:cNvSpPr/>
          <p:nvPr/>
        </p:nvSpPr>
        <p:spPr>
          <a:xfrm>
            <a:off x="227117" y="560808"/>
            <a:ext cx="1467809" cy="1467809"/>
          </a:xfrm>
          <a:prstGeom prst="ellipse">
            <a:avLst/>
          </a:prstGeom>
          <a:solidFill>
            <a:srgbClr val="6B7F9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96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7200"/>
              <a:t>1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26453" y="557096"/>
            <a:ext cx="1469136" cy="1475232"/>
            <a:chOff x="317500" y="317500"/>
            <a:chExt cx="1469136" cy="1475232"/>
          </a:xfrm>
        </p:grpSpPr>
        <p:pic>
          <p:nvPicPr>
            <p:cNvPr id="25" name="PFE element 33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69136" cy="1475232"/>
            </a:xfrm>
            <a:prstGeom prst="rect">
              <a:avLst/>
            </a:prstGeom>
          </p:spPr>
        </p:pic>
        <p:sp>
          <p:nvSpPr>
            <p:cNvPr id="26" name="Shape_82"/>
            <p:cNvSpPr/>
            <p:nvPr/>
          </p:nvSpPr>
          <p:spPr>
            <a:xfrm>
              <a:off x="317500" y="317500"/>
              <a:ext cx="1469136" cy="1475232"/>
            </a:xfrm>
            <a:prstGeom prst="rect">
              <a:avLst/>
            </a:prstGeom>
            <a:blipFill dpi="0" rotWithShape="1">
              <a:blip r:embed="rId7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60" name="index2.png" descr="index2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281538" y="12743778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Rounded Rectangle"/>
          <p:cNvSpPr/>
          <p:nvPr/>
        </p:nvSpPr>
        <p:spPr>
          <a:xfrm>
            <a:off x="16790895" y="11490627"/>
            <a:ext cx="118847" cy="3233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46C"/>
              </a:gs>
              <a:gs pos="100000">
                <a:srgbClr val="FF3311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62" name="Rounded Rectangle"/>
          <p:cNvSpPr/>
          <p:nvPr/>
        </p:nvSpPr>
        <p:spPr>
          <a:xfrm rot="3443562">
            <a:off x="16194074" y="12413729"/>
            <a:ext cx="118847" cy="365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BEBEB"/>
              </a:gs>
              <a:gs pos="100000">
                <a:srgbClr val="A9A9A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63" name="Rounded Rectangle"/>
          <p:cNvSpPr/>
          <p:nvPr/>
        </p:nvSpPr>
        <p:spPr>
          <a:xfrm rot="18310563">
            <a:off x="17373485" y="12387244"/>
            <a:ext cx="118847" cy="38430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BEBEB"/>
              </a:gs>
              <a:gs pos="100000">
                <a:srgbClr val="A9A9A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64" name="Circle"/>
          <p:cNvSpPr/>
          <p:nvPr/>
        </p:nvSpPr>
        <p:spPr>
          <a:xfrm>
            <a:off x="15627095" y="11027734"/>
            <a:ext cx="2448287" cy="2448287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1800"/>
            </a:pPr>
            <a:endParaRPr sz="1350"/>
          </a:p>
        </p:txBody>
      </p:sp>
      <p:pic>
        <p:nvPicPr>
          <p:cNvPr id="28" name="PFE element 39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1937" y="12508801"/>
            <a:ext cx="748703" cy="748703"/>
          </a:xfrm>
          <a:prstGeom prst="rect">
            <a:avLst/>
          </a:prstGeom>
        </p:spPr>
      </p:pic>
      <p:pic>
        <p:nvPicPr>
          <p:cNvPr id="29" name="PFE element 40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0589" y="12508800"/>
            <a:ext cx="762000" cy="748703"/>
          </a:xfrm>
          <a:prstGeom prst="rect">
            <a:avLst/>
          </a:prstGeom>
        </p:spPr>
      </p:pic>
      <p:pic>
        <p:nvPicPr>
          <p:cNvPr id="30" name="PFE element 41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5645" y="11749754"/>
            <a:ext cx="1091184" cy="1091184"/>
          </a:xfrm>
          <a:prstGeom prst="rect">
            <a:avLst/>
          </a:prstGeom>
        </p:spPr>
      </p:pic>
      <p:pic>
        <p:nvPicPr>
          <p:cNvPr id="31" name="PFE element 42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149" y="10783336"/>
            <a:ext cx="748703" cy="748703"/>
          </a:xfrm>
          <a:prstGeom prst="rect">
            <a:avLst/>
          </a:prstGeom>
        </p:spPr>
      </p:pic>
      <p:pic>
        <p:nvPicPr>
          <p:cNvPr id="32" name="PFE element 43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3719" y="11544324"/>
            <a:ext cx="536448" cy="457200"/>
          </a:xfrm>
          <a:prstGeom prst="rect">
            <a:avLst/>
          </a:prstGeom>
        </p:spPr>
      </p:pic>
      <p:pic>
        <p:nvPicPr>
          <p:cNvPr id="33" name="PFE element 44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1189" y="11629668"/>
            <a:ext cx="466405" cy="286512"/>
          </a:xfrm>
          <a:prstGeom prst="rect">
            <a:avLst/>
          </a:prstGeom>
        </p:spPr>
      </p:pic>
      <p:pic>
        <p:nvPicPr>
          <p:cNvPr id="34" name="PFE element 45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525" y="12940373"/>
            <a:ext cx="725424" cy="268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3" animBg="1" advAuto="0"/>
      <p:bldP spid="153" grpId="2" animBg="1" advAuto="0"/>
      <p:bldP spid="154" grpId="4" animBg="1" advAuto="0"/>
      <p:bldP spid="155" grpId="5" animBg="1" advAuto="0"/>
      <p:bldP spid="156" grpId="6" animBg="1" advAuto="0"/>
      <p:bldP spid="157" grpId="7" animBg="1" advAuto="0"/>
      <p:bldP spid="158" grpId="8" animBg="1" advAuto="0"/>
      <p:bldP spid="159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fehide46" hidden="1"/>
          <p:cNvSpPr/>
          <p:nvPr/>
        </p:nvSpPr>
        <p:spPr>
          <a:xfrm>
            <a:off x="184842" y="485775"/>
            <a:ext cx="1468801" cy="1468801"/>
          </a:xfrm>
          <a:prstGeom prst="ellipse">
            <a:avLst/>
          </a:prstGeom>
          <a:solidFill>
            <a:srgbClr val="FF706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96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7200"/>
              <a:t>2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4675" y="482559"/>
            <a:ext cx="1469136" cy="1475232"/>
            <a:chOff x="317500" y="317500"/>
            <a:chExt cx="1469136" cy="1475232"/>
          </a:xfrm>
        </p:grpSpPr>
        <p:pic>
          <p:nvPicPr>
            <p:cNvPr id="2" name="PFE element 4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69136" cy="1475232"/>
            </a:xfrm>
            <a:prstGeom prst="rect">
              <a:avLst/>
            </a:prstGeom>
          </p:spPr>
        </p:pic>
        <p:sp>
          <p:nvSpPr>
            <p:cNvPr id="3" name="Shape_83"/>
            <p:cNvSpPr/>
            <p:nvPr/>
          </p:nvSpPr>
          <p:spPr>
            <a:xfrm>
              <a:off x="317500" y="317500"/>
              <a:ext cx="1469136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74" name="pfehide47" hidden="1"/>
          <p:cNvSpPr/>
          <p:nvPr/>
        </p:nvSpPr>
        <p:spPr>
          <a:xfrm>
            <a:off x="1808021" y="486270"/>
            <a:ext cx="12766916" cy="1476901"/>
          </a:xfrm>
          <a:prstGeom prst="rect">
            <a:avLst/>
          </a:prstGeom>
          <a:solidFill>
            <a:srgbClr val="FF706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525" tIns="108000" rIns="9525" bIns="952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lnSpc>
                <a:spcPts val="4760"/>
              </a:lnSpc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800"/>
              <a:t>ยึดประชาชนเป็นศูนย์กลาง </a:t>
            </a:r>
            <a:br>
              <a:rPr sz="4800"/>
            </a:br>
            <a:r>
              <a:rPr sz="4800"/>
              <a:t>(Citizen-Centric Government)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05919" y="481008"/>
            <a:ext cx="12771120" cy="1487424"/>
            <a:chOff x="317500" y="317500"/>
            <a:chExt cx="12771120" cy="1487424"/>
          </a:xfrm>
        </p:grpSpPr>
        <p:pic>
          <p:nvPicPr>
            <p:cNvPr id="5" name="PFE element 4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771120" cy="1487424"/>
            </a:xfrm>
            <a:prstGeom prst="rect">
              <a:avLst/>
            </a:prstGeom>
          </p:spPr>
        </p:pic>
        <p:sp>
          <p:nvSpPr>
            <p:cNvPr id="6" name="Shape_84"/>
            <p:cNvSpPr/>
            <p:nvPr/>
          </p:nvSpPr>
          <p:spPr>
            <a:xfrm>
              <a:off x="317500" y="317500"/>
              <a:ext cx="12771120" cy="148742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75" name="pfehide48" hidden="1"/>
          <p:cNvSpPr/>
          <p:nvPr/>
        </p:nvSpPr>
        <p:spPr>
          <a:xfrm>
            <a:off x="584443" y="3503209"/>
            <a:ext cx="14017649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400" dirty="0"/>
              <a:t>ทำงานเชิงรุก มองไปข้างหน้า แก้ไขปัญหาและตอบสนอง</a:t>
            </a:r>
            <a:br>
              <a:rPr sz="4400" dirty="0"/>
            </a:br>
            <a:r>
              <a:rPr sz="4400" dirty="0"/>
              <a:t>ความต้องการของประชาชนโดยไม่ต้องได้รับการร้องขอก่อน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82867" y="3496414"/>
            <a:ext cx="14020800" cy="1444752"/>
            <a:chOff x="317500" y="317500"/>
            <a:chExt cx="14020800" cy="1444752"/>
          </a:xfrm>
        </p:grpSpPr>
        <p:pic>
          <p:nvPicPr>
            <p:cNvPr id="8" name="PFE element 48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020800" cy="1444752"/>
            </a:xfrm>
            <a:prstGeom prst="rect">
              <a:avLst/>
            </a:prstGeom>
          </p:spPr>
        </p:pic>
        <p:sp>
          <p:nvSpPr>
            <p:cNvPr id="9" name="Shape_85"/>
            <p:cNvSpPr/>
            <p:nvPr/>
          </p:nvSpPr>
          <p:spPr>
            <a:xfrm>
              <a:off x="317500" y="317500"/>
              <a:ext cx="14020800" cy="144475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81" name="pfehide49" hidden="1"/>
          <p:cNvGrpSpPr/>
          <p:nvPr/>
        </p:nvGrpSpPr>
        <p:grpSpPr>
          <a:xfrm>
            <a:off x="15075695" y="310176"/>
            <a:ext cx="3113690" cy="3711977"/>
            <a:chOff x="0" y="0"/>
            <a:chExt cx="4151584" cy="4949302"/>
          </a:xfrm>
        </p:grpSpPr>
        <p:pic>
          <p:nvPicPr>
            <p:cNvPr id="176" name="1490015831_female1.png" descr="1490015831_female1.png" hidden="1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922693" y="3190264"/>
              <a:ext cx="1759039" cy="1759039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7" name="1490015832_male3.png" descr="1490015832_male3.png" hidden="1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331065" y="0"/>
              <a:ext cx="1803788" cy="1803787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8" name="1490015617_3.png" descr="1490015617_3.png" hidden="1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2148941" y="1402839"/>
              <a:ext cx="2002644" cy="2002644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miter lim="400000"/>
            </a:ln>
            <a:effectLst>
              <a:outerShdw dist="50084" dir="2700000" rotWithShape="0">
                <a:srgbClr val="C4CEDA"/>
              </a:outerShdw>
            </a:effectLst>
          </p:spPr>
        </p:pic>
        <p:pic>
          <p:nvPicPr>
            <p:cNvPr id="179" name="1462540083_16.png" descr="1462540083_16.png" hidden="1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19856" y="1387427"/>
              <a:ext cx="2682356" cy="2682356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  <p:pic>
          <p:nvPicPr>
            <p:cNvPr id="180" name="1490015721_1.png" descr="1490015721_1.png" hidden="1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152820"/>
              <a:ext cx="1694114" cy="1694115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</p:pic>
      </p:grpSp>
      <p:grpSp>
        <p:nvGrpSpPr>
          <p:cNvPr id="13" name="Group 12"/>
          <p:cNvGrpSpPr/>
          <p:nvPr/>
        </p:nvGrpSpPr>
        <p:grpSpPr>
          <a:xfrm>
            <a:off x="15059772" y="288597"/>
            <a:ext cx="3145536" cy="3755136"/>
            <a:chOff x="317500" y="317500"/>
            <a:chExt cx="3145536" cy="3755136"/>
          </a:xfrm>
        </p:grpSpPr>
        <p:pic>
          <p:nvPicPr>
            <p:cNvPr id="11" name="PFE element 49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145536" cy="3755136"/>
            </a:xfrm>
            <a:prstGeom prst="rect">
              <a:avLst/>
            </a:prstGeom>
          </p:spPr>
        </p:pic>
        <p:sp>
          <p:nvSpPr>
            <p:cNvPr id="12" name="Shape_86"/>
            <p:cNvSpPr/>
            <p:nvPr/>
          </p:nvSpPr>
          <p:spPr>
            <a:xfrm>
              <a:off x="317500" y="317500"/>
              <a:ext cx="3145536" cy="37551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82" name="pfehide50" hidden="1"/>
          <p:cNvSpPr/>
          <p:nvPr/>
        </p:nvSpPr>
        <p:spPr>
          <a:xfrm>
            <a:off x="651089" y="5474066"/>
            <a:ext cx="13951003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ใช้ประโยชน์จากข้อมูลภาครัฐและระบบดิจิทัลในการจัดการบริการสาธารณะที่ตรงกับความต้องการประชาชน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46671" y="5470318"/>
            <a:ext cx="13959839" cy="1438656"/>
            <a:chOff x="317500" y="317500"/>
            <a:chExt cx="13959839" cy="1438656"/>
          </a:xfrm>
        </p:grpSpPr>
        <p:pic>
          <p:nvPicPr>
            <p:cNvPr id="14" name="PFE element 50"/>
            <p:cNvPicPr>
              <a:picLocks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3959839" cy="1438656"/>
            </a:xfrm>
            <a:prstGeom prst="rect">
              <a:avLst/>
            </a:prstGeom>
          </p:spPr>
        </p:pic>
        <p:sp>
          <p:nvSpPr>
            <p:cNvPr id="15" name="Shape_87"/>
            <p:cNvSpPr/>
            <p:nvPr/>
          </p:nvSpPr>
          <p:spPr>
            <a:xfrm>
              <a:off x="317500" y="317500"/>
              <a:ext cx="13959839" cy="143865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7" name="PFE element 5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602" y="12365610"/>
            <a:ext cx="4486656" cy="871442"/>
          </a:xfrm>
          <a:prstGeom prst="rect">
            <a:avLst/>
          </a:prstGeom>
        </p:spPr>
      </p:pic>
      <p:pic>
        <p:nvPicPr>
          <p:cNvPr id="18" name="PFE element 52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921" y="12983277"/>
            <a:ext cx="7595616" cy="607554"/>
          </a:xfrm>
          <a:prstGeom prst="rect">
            <a:avLst/>
          </a:prstGeom>
        </p:spPr>
      </p:pic>
      <p:pic>
        <p:nvPicPr>
          <p:cNvPr id="186" name="index2.png" descr="index2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263164" y="12887983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Rounded Rectangle"/>
          <p:cNvSpPr/>
          <p:nvPr/>
        </p:nvSpPr>
        <p:spPr>
          <a:xfrm>
            <a:off x="16772521" y="11634832"/>
            <a:ext cx="118847" cy="3233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97979"/>
              </a:gs>
              <a:gs pos="100000">
                <a:srgbClr val="D6D6D6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88" name="Rounded Rectangle"/>
          <p:cNvSpPr/>
          <p:nvPr/>
        </p:nvSpPr>
        <p:spPr>
          <a:xfrm rot="3443562">
            <a:off x="16175701" y="12557934"/>
            <a:ext cx="118847" cy="365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E0B"/>
              </a:gs>
              <a:gs pos="100000">
                <a:srgbClr val="FE736B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89" name="Rounded Rectangle"/>
          <p:cNvSpPr/>
          <p:nvPr/>
        </p:nvSpPr>
        <p:spPr>
          <a:xfrm rot="18310563">
            <a:off x="17355112" y="12531449"/>
            <a:ext cx="118847" cy="38430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7979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190" name="Circle"/>
          <p:cNvSpPr/>
          <p:nvPr/>
        </p:nvSpPr>
        <p:spPr>
          <a:xfrm>
            <a:off x="15608723" y="11171939"/>
            <a:ext cx="2448287" cy="2448287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1800"/>
            </a:pPr>
            <a:endParaRPr sz="1350"/>
          </a:p>
        </p:txBody>
      </p:sp>
      <p:pic>
        <p:nvPicPr>
          <p:cNvPr id="19" name="PFE element 58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3563" y="12653006"/>
            <a:ext cx="748703" cy="748703"/>
          </a:xfrm>
          <a:prstGeom prst="rect">
            <a:avLst/>
          </a:prstGeom>
        </p:spPr>
      </p:pic>
      <p:pic>
        <p:nvPicPr>
          <p:cNvPr id="20" name="PFE element 59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7047" y="12653004"/>
            <a:ext cx="748703" cy="748703"/>
          </a:xfrm>
          <a:prstGeom prst="rect">
            <a:avLst/>
          </a:prstGeom>
        </p:spPr>
      </p:pic>
      <p:pic>
        <p:nvPicPr>
          <p:cNvPr id="21" name="PFE element 60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9282" y="11900055"/>
            <a:ext cx="1078992" cy="1078992"/>
          </a:xfrm>
          <a:prstGeom prst="rect">
            <a:avLst/>
          </a:prstGeom>
        </p:spPr>
      </p:pic>
      <p:pic>
        <p:nvPicPr>
          <p:cNvPr id="22" name="PFE element 61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775" y="10920892"/>
            <a:ext cx="748703" cy="762000"/>
          </a:xfrm>
          <a:prstGeom prst="rect">
            <a:avLst/>
          </a:prstGeom>
        </p:spPr>
      </p:pic>
      <p:pic>
        <p:nvPicPr>
          <p:cNvPr id="23" name="PFE element 62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229" y="11694708"/>
            <a:ext cx="548640" cy="444843"/>
          </a:xfrm>
          <a:prstGeom prst="rect">
            <a:avLst/>
          </a:prstGeom>
        </p:spPr>
      </p:pic>
      <p:pic>
        <p:nvPicPr>
          <p:cNvPr id="24" name="PFE element 63"/>
          <p:cNvPicPr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7293" y="11773873"/>
            <a:ext cx="478679" cy="286512"/>
          </a:xfrm>
          <a:prstGeom prst="rect">
            <a:avLst/>
          </a:prstGeom>
        </p:spPr>
      </p:pic>
      <p:pic>
        <p:nvPicPr>
          <p:cNvPr id="25" name="PFE element 64"/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0151" y="13078481"/>
            <a:ext cx="725424" cy="280416"/>
          </a:xfrm>
          <a:prstGeom prst="rect">
            <a:avLst/>
          </a:prstGeom>
        </p:spPr>
      </p:pic>
      <p:sp>
        <p:nvSpPr>
          <p:cNvPr id="27" name="pfehide65" hidden="1"/>
          <p:cNvSpPr/>
          <p:nvPr/>
        </p:nvSpPr>
        <p:spPr>
          <a:xfrm>
            <a:off x="584443" y="7752624"/>
            <a:ext cx="14692073" cy="21082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</a:pPr>
            <a:r>
              <a:rPr sz="4400" dirty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</a:rPr>
              <a:t>เชื่อมโยงระหว่างภาครัฐเพื่อให้บริการได้อย่างเบ็ดเสร็จในจุดเดียว และประชาชนสามารถใช้</a:t>
            </a:r>
            <a:r>
              <a:rPr lang="th-TH" sz="4400" dirty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</a:rPr>
              <a:t>บริการภาครัฐได้ตลอดเวลาผ่านหลากหลายช่องทาง </a:t>
            </a:r>
            <a:r>
              <a:rPr sz="4400" dirty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</a:rPr>
              <a:t>เช่น ติดต่อด้วยตนเอง </a:t>
            </a:r>
            <a:r>
              <a:rPr lang="th-TH" sz="4400" dirty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</a:rPr>
              <a:t> </a:t>
            </a:r>
            <a:r>
              <a:rPr sz="4400" dirty="0">
                <a:solidFill>
                  <a:srgbClr val="FF706A"/>
                </a:solidFill>
                <a:latin typeface="Sukhumvit Set Bold"/>
                <a:ea typeface="Sukhumvit Set Bold"/>
                <a:cs typeface="Sukhumvit Set Bold"/>
              </a:rPr>
              <a:t>สมาร์ทโฟน เว็บไซต์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78704" y="7724718"/>
            <a:ext cx="14703552" cy="2164080"/>
            <a:chOff x="317500" y="317500"/>
            <a:chExt cx="14703552" cy="2164080"/>
          </a:xfrm>
        </p:grpSpPr>
        <p:pic>
          <p:nvPicPr>
            <p:cNvPr id="26" name="PFE element 65"/>
            <p:cNvPicPr>
              <a:picLocks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703552" cy="2164080"/>
            </a:xfrm>
            <a:prstGeom prst="rect">
              <a:avLst/>
            </a:prstGeom>
          </p:spPr>
        </p:pic>
        <p:sp>
          <p:nvSpPr>
            <p:cNvPr id="28" name="Shape_88"/>
            <p:cNvSpPr/>
            <p:nvPr/>
          </p:nvSpPr>
          <p:spPr>
            <a:xfrm>
              <a:off x="317500" y="317500"/>
              <a:ext cx="14703552" cy="216408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9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  <p:bldP spid="174" grpId="2" animBg="1" advAuto="0"/>
      <p:bldP spid="175" grpId="4" animBg="1" advAuto="0"/>
      <p:bldP spid="181" grpId="3" advAuto="0"/>
      <p:bldP spid="182" grpId="5" animBg="1" advAuto="0"/>
      <p:bldP spid="27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fehide66" hidden="1"/>
          <p:cNvSpPr/>
          <p:nvPr/>
        </p:nvSpPr>
        <p:spPr>
          <a:xfrm>
            <a:off x="1845415" y="510057"/>
            <a:ext cx="12742576" cy="1476901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525" tIns="144000" rIns="9525" bIns="952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lnSpc>
                <a:spcPts val="4760"/>
              </a:lnSpc>
              <a:defRPr sz="6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800"/>
              <a:t>มีขีดสมรรถนะสูงและทันสมัย </a:t>
            </a:r>
            <a:br>
              <a:rPr sz="4800"/>
            </a:br>
            <a:r>
              <a:rPr sz="4800"/>
              <a:t>(Smart &amp; High Performance Government)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43335" y="510891"/>
            <a:ext cx="12746736" cy="1475232"/>
            <a:chOff x="317500" y="317500"/>
            <a:chExt cx="12746736" cy="1475232"/>
          </a:xfrm>
        </p:grpSpPr>
        <p:pic>
          <p:nvPicPr>
            <p:cNvPr id="2" name="PFE element 6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2746736" cy="1475232"/>
            </a:xfrm>
            <a:prstGeom prst="rect">
              <a:avLst/>
            </a:prstGeom>
          </p:spPr>
        </p:pic>
        <p:sp>
          <p:nvSpPr>
            <p:cNvPr id="3" name="Shape_89"/>
            <p:cNvSpPr/>
            <p:nvPr/>
          </p:nvSpPr>
          <p:spPr>
            <a:xfrm>
              <a:off x="317500" y="317500"/>
              <a:ext cx="12746736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0" name="pfehide67" hidden="1"/>
          <p:cNvSpPr/>
          <p:nvPr/>
        </p:nvSpPr>
        <p:spPr>
          <a:xfrm>
            <a:off x="629639" y="3040653"/>
            <a:ext cx="13958352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ทำงานอย่างเตรียมการไว้ล่วงหน้า มีการวิเคราะห์ความเสี่ยง ยืดหยุ่นและตอบสนองต่อสถานการณ์ได้อย่างทันเวลา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28896" y="3006425"/>
            <a:ext cx="13959839" cy="1499616"/>
            <a:chOff x="317500" y="317500"/>
            <a:chExt cx="13959839" cy="1499616"/>
          </a:xfrm>
        </p:grpSpPr>
        <p:pic>
          <p:nvPicPr>
            <p:cNvPr id="5" name="PFE element 6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3959839" cy="1499616"/>
            </a:xfrm>
            <a:prstGeom prst="rect">
              <a:avLst/>
            </a:prstGeom>
          </p:spPr>
        </p:pic>
        <p:sp>
          <p:nvSpPr>
            <p:cNvPr id="6" name="Shape_90"/>
            <p:cNvSpPr/>
            <p:nvPr/>
          </p:nvSpPr>
          <p:spPr>
            <a:xfrm>
              <a:off x="317500" y="317500"/>
              <a:ext cx="13959839" cy="14996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1" name="pfehide68" hidden="1"/>
          <p:cNvSpPr/>
          <p:nvPr/>
        </p:nvSpPr>
        <p:spPr>
          <a:xfrm>
            <a:off x="207411" y="509562"/>
            <a:ext cx="1468801" cy="1468801"/>
          </a:xfrm>
          <a:prstGeom prst="ellipse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defRPr kumimoji="0" sz="7200" b="1" i="0" u="none" strike="noStrike" cap="none" spc="0" normalizeH="0" baseline="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3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07244" y="506347"/>
            <a:ext cx="1469136" cy="1475232"/>
            <a:chOff x="317500" y="317500"/>
            <a:chExt cx="1469136" cy="1475232"/>
          </a:xfrm>
        </p:grpSpPr>
        <p:pic>
          <p:nvPicPr>
            <p:cNvPr id="8" name="PFE element 68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69136" cy="1475232"/>
            </a:xfrm>
            <a:prstGeom prst="rect">
              <a:avLst/>
            </a:prstGeom>
          </p:spPr>
        </p:pic>
        <p:sp>
          <p:nvSpPr>
            <p:cNvPr id="9" name="Shape_91"/>
            <p:cNvSpPr/>
            <p:nvPr/>
          </p:nvSpPr>
          <p:spPr>
            <a:xfrm>
              <a:off x="317500" y="317500"/>
              <a:ext cx="1469136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02" name="pasted-image.pdf" descr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5088262" y="725893"/>
            <a:ext cx="2695918" cy="2782953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pfehide70" hidden="1"/>
          <p:cNvSpPr/>
          <p:nvPr/>
        </p:nvSpPr>
        <p:spPr>
          <a:xfrm>
            <a:off x="627710" y="4726671"/>
            <a:ext cx="14460551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400"/>
              <a:t>สร้างนวัตกรรมหรือความคิดริเริ่ม และประยุกต์องค์ความรู้</a:t>
            </a:r>
            <a:br>
              <a:rPr sz="4400"/>
            </a:br>
            <a:r>
              <a:rPr sz="4400"/>
              <a:t>เข้ามาใช้ในการตอบโต้กับโลกแห่งการเปลี่ยนแปลงอย่างฉับพลัน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22034" y="4692444"/>
            <a:ext cx="14471904" cy="1499616"/>
            <a:chOff x="317500" y="317500"/>
            <a:chExt cx="14471904" cy="1499616"/>
          </a:xfrm>
        </p:grpSpPr>
        <p:pic>
          <p:nvPicPr>
            <p:cNvPr id="11" name="PFE element 70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471904" cy="1499616"/>
            </a:xfrm>
            <a:prstGeom prst="rect">
              <a:avLst/>
            </a:prstGeom>
          </p:spPr>
        </p:pic>
        <p:sp>
          <p:nvSpPr>
            <p:cNvPr id="12" name="Shape_92"/>
            <p:cNvSpPr/>
            <p:nvPr/>
          </p:nvSpPr>
          <p:spPr>
            <a:xfrm>
              <a:off x="317500" y="317500"/>
              <a:ext cx="14471904" cy="14996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4" name="pfehide71" hidden="1"/>
          <p:cNvSpPr/>
          <p:nvPr/>
        </p:nvSpPr>
        <p:spPr>
          <a:xfrm>
            <a:off x="634942" y="6453255"/>
            <a:ext cx="14772868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เป็นองค์การที่มีขีดสมรรถนะสูง และปรับตัวเข้าสู่สภาพความเป็นสำนักงานสมัยใหม่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34942" y="6419028"/>
            <a:ext cx="14770608" cy="1499616"/>
            <a:chOff x="317500" y="317500"/>
            <a:chExt cx="14770608" cy="1499616"/>
          </a:xfrm>
        </p:grpSpPr>
        <p:pic>
          <p:nvPicPr>
            <p:cNvPr id="14" name="PFE element 71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770608" cy="1499616"/>
            </a:xfrm>
            <a:prstGeom prst="rect">
              <a:avLst/>
            </a:prstGeom>
          </p:spPr>
        </p:pic>
        <p:sp>
          <p:nvSpPr>
            <p:cNvPr id="15" name="Shape_93"/>
            <p:cNvSpPr/>
            <p:nvPr/>
          </p:nvSpPr>
          <p:spPr>
            <a:xfrm>
              <a:off x="317500" y="317500"/>
              <a:ext cx="14770608" cy="14996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05" name="pfehide72" hidden="1"/>
          <p:cNvSpPr/>
          <p:nvPr/>
        </p:nvSpPr>
        <p:spPr>
          <a:xfrm>
            <a:off x="637314" y="8151401"/>
            <a:ext cx="15235585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2A68A6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4400"/>
              <a:t>ทำให้ข้าราชการมีความผูกพันต่อการปฏิบัติราชการ</a:t>
            </a:r>
            <a:br>
              <a:rPr sz="4400"/>
            </a:br>
            <a:r>
              <a:rPr sz="4400"/>
              <a:t>และปฏิบัติหน้าที่ได้อย่างเหมาะสมกับบทบาทของตน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35106" y="8141557"/>
            <a:ext cx="15240000" cy="1450848"/>
            <a:chOff x="317500" y="317500"/>
            <a:chExt cx="15240000" cy="1450848"/>
          </a:xfrm>
        </p:grpSpPr>
        <p:pic>
          <p:nvPicPr>
            <p:cNvPr id="17" name="PFE element 72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5240000" cy="1450848"/>
            </a:xfrm>
            <a:prstGeom prst="rect">
              <a:avLst/>
            </a:prstGeom>
          </p:spPr>
        </p:pic>
        <p:sp>
          <p:nvSpPr>
            <p:cNvPr id="18" name="Shape_94"/>
            <p:cNvSpPr/>
            <p:nvPr/>
          </p:nvSpPr>
          <p:spPr>
            <a:xfrm>
              <a:off x="317500" y="317500"/>
              <a:ext cx="15240000" cy="1450848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0" name="PFE element 73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849" y="12273790"/>
            <a:ext cx="4486656" cy="883715"/>
          </a:xfrm>
          <a:prstGeom prst="rect">
            <a:avLst/>
          </a:prstGeom>
        </p:spPr>
      </p:pic>
      <p:pic>
        <p:nvPicPr>
          <p:cNvPr id="21" name="PFE element 74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168" y="12896517"/>
            <a:ext cx="7607808" cy="607554"/>
          </a:xfrm>
          <a:prstGeom prst="rect">
            <a:avLst/>
          </a:prstGeom>
        </p:spPr>
      </p:pic>
      <p:pic>
        <p:nvPicPr>
          <p:cNvPr id="208" name="index2.png" descr="index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207411" y="12801224"/>
            <a:ext cx="948960" cy="798136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Rounded Rectangle"/>
          <p:cNvSpPr/>
          <p:nvPr/>
        </p:nvSpPr>
        <p:spPr>
          <a:xfrm>
            <a:off x="16716768" y="11548073"/>
            <a:ext cx="118847" cy="3233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97979"/>
              </a:gs>
              <a:gs pos="100000">
                <a:srgbClr val="D6D6D6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210" name="Rounded Rectangle"/>
          <p:cNvSpPr/>
          <p:nvPr/>
        </p:nvSpPr>
        <p:spPr>
          <a:xfrm rot="3443562">
            <a:off x="16119948" y="12471175"/>
            <a:ext cx="118847" cy="36504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7979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211" name="Rounded Rectangle"/>
          <p:cNvSpPr/>
          <p:nvPr/>
        </p:nvSpPr>
        <p:spPr>
          <a:xfrm rot="18310563">
            <a:off x="17299359" y="12444690"/>
            <a:ext cx="118847" cy="38430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100"/>
          </a:p>
        </p:txBody>
      </p:sp>
      <p:sp>
        <p:nvSpPr>
          <p:cNvPr id="212" name="Circle"/>
          <p:cNvSpPr/>
          <p:nvPr/>
        </p:nvSpPr>
        <p:spPr>
          <a:xfrm>
            <a:off x="15552970" y="11085180"/>
            <a:ext cx="2448287" cy="2448287"/>
          </a:xfrm>
          <a:prstGeom prst="ellipse">
            <a:avLst/>
          </a:prstGeom>
          <a:ln w="127000">
            <a:solidFill>
              <a:srgbClr val="D6D6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1800"/>
            </a:pPr>
            <a:endParaRPr sz="1350"/>
          </a:p>
        </p:txBody>
      </p:sp>
      <p:pic>
        <p:nvPicPr>
          <p:cNvPr id="22" name="PFE element 80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7810" y="12559598"/>
            <a:ext cx="748703" cy="762000"/>
          </a:xfrm>
          <a:prstGeom prst="rect">
            <a:avLst/>
          </a:prstGeom>
        </p:spPr>
      </p:pic>
      <p:pic>
        <p:nvPicPr>
          <p:cNvPr id="23" name="PFE element 81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1294" y="12559597"/>
            <a:ext cx="748703" cy="762000"/>
          </a:xfrm>
          <a:prstGeom prst="rect">
            <a:avLst/>
          </a:prstGeom>
        </p:spPr>
      </p:pic>
      <p:pic>
        <p:nvPicPr>
          <p:cNvPr id="24" name="PFE element 8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518" y="11813296"/>
            <a:ext cx="1091184" cy="1078992"/>
          </a:xfrm>
          <a:prstGeom prst="rect">
            <a:avLst/>
          </a:prstGeom>
        </p:spPr>
      </p:pic>
      <p:pic>
        <p:nvPicPr>
          <p:cNvPr id="25" name="PFE element 83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192" y="10834133"/>
            <a:ext cx="762000" cy="762000"/>
          </a:xfrm>
          <a:prstGeom prst="rect">
            <a:avLst/>
          </a:prstGeom>
        </p:spPr>
      </p:pic>
      <p:pic>
        <p:nvPicPr>
          <p:cNvPr id="26" name="PFE element 84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475" y="11607949"/>
            <a:ext cx="548640" cy="444843"/>
          </a:xfrm>
          <a:prstGeom prst="rect">
            <a:avLst/>
          </a:prstGeom>
        </p:spPr>
      </p:pic>
      <p:pic>
        <p:nvPicPr>
          <p:cNvPr id="27" name="PFE element 85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7064" y="11692289"/>
            <a:ext cx="466405" cy="276161"/>
          </a:xfrm>
          <a:prstGeom prst="rect">
            <a:avLst/>
          </a:prstGeom>
        </p:spPr>
      </p:pic>
      <p:pic>
        <p:nvPicPr>
          <p:cNvPr id="28" name="PFE element 86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514" y="12987713"/>
            <a:ext cx="713232" cy="288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2" animBg="1" advAuto="0"/>
      <p:bldP spid="200" grpId="4" animBg="1" advAuto="0"/>
      <p:bldP spid="201" grpId="1" animBg="1" advAuto="0"/>
      <p:bldP spid="202" grpId="3" animBg="1" advAuto="0"/>
      <p:bldP spid="203" grpId="5" animBg="1" advAuto="0"/>
      <p:bldP spid="204" grpId="6" animBg="1" advAuto="0"/>
      <p:bldP spid="205" grpId="7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FE element 8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3" name="PFE element 8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223" name="pfehide89" hidden="1"/>
          <p:cNvSpPr/>
          <p:nvPr/>
        </p:nvSpPr>
        <p:spPr>
          <a:xfrm>
            <a:off x="611188" y="508379"/>
            <a:ext cx="14229352" cy="1366717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ปัจจัยแห่งความสำเร็จของระบบราชการ 4.0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08783" y="505937"/>
            <a:ext cx="14234161" cy="1371600"/>
            <a:chOff x="317500" y="317500"/>
            <a:chExt cx="14234161" cy="1371600"/>
          </a:xfrm>
        </p:grpSpPr>
        <p:pic>
          <p:nvPicPr>
            <p:cNvPr id="4" name="PFE element 89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1371600"/>
            </a:xfrm>
            <a:prstGeom prst="rect">
              <a:avLst/>
            </a:prstGeom>
          </p:spPr>
        </p:pic>
        <p:sp>
          <p:nvSpPr>
            <p:cNvPr id="5" name="Shape_95"/>
            <p:cNvSpPr/>
            <p:nvPr/>
          </p:nvSpPr>
          <p:spPr>
            <a:xfrm>
              <a:off x="317500" y="317500"/>
              <a:ext cx="14234161" cy="1371600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24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25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26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27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7" name="PFE element 94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8" name="PFE element 95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9" name="PFE element 96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10" name="PFE element 97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11" name="PFE element 98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12" name="PFE element 99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13" name="PFE element 100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  <p:pic>
        <p:nvPicPr>
          <p:cNvPr id="235" name="pasted-image.pdf" descr="pasted-image.pd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165899" y="4023446"/>
            <a:ext cx="3445375" cy="3507022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pfehide102" hidden="1"/>
          <p:cNvSpPr/>
          <p:nvPr/>
        </p:nvSpPr>
        <p:spPr>
          <a:xfrm>
            <a:off x="1032565" y="7881876"/>
            <a:ext cx="3712040" cy="3163050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300" dirty="0"/>
              <a:t>การสานพลังระหว่าง</a:t>
            </a:r>
            <a:br>
              <a:rPr sz="3300" dirty="0"/>
            </a:br>
            <a:r>
              <a:rPr sz="3300" dirty="0"/>
              <a:t>ภาครัฐและ</a:t>
            </a:r>
            <a:br>
              <a:rPr sz="3300" dirty="0"/>
            </a:br>
            <a:r>
              <a:rPr sz="3300" dirty="0"/>
              <a:t>ภาคส่วนอื่นๆ </a:t>
            </a:r>
          </a:p>
          <a:p>
            <a:pPr defTabSz="342892"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300" dirty="0"/>
              <a:t>ในสังคม (Collaboration)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023209" y="7884537"/>
            <a:ext cx="3730752" cy="3157728"/>
            <a:chOff x="317500" y="317500"/>
            <a:chExt cx="3730752" cy="3157728"/>
          </a:xfrm>
        </p:grpSpPr>
        <p:pic>
          <p:nvPicPr>
            <p:cNvPr id="14" name="PFE element 102"/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30752" cy="3157728"/>
            </a:xfrm>
            <a:prstGeom prst="rect">
              <a:avLst/>
            </a:prstGeom>
          </p:spPr>
        </p:pic>
        <p:sp>
          <p:nvSpPr>
            <p:cNvPr id="15" name="Shape_96"/>
            <p:cNvSpPr/>
            <p:nvPr/>
          </p:nvSpPr>
          <p:spPr>
            <a:xfrm>
              <a:off x="317500" y="317500"/>
              <a:ext cx="3730752" cy="3157728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37" name="pasted-image.pdf" descr="pasted-image.pd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6421733" y="4076354"/>
            <a:ext cx="2776785" cy="3401205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pfehide104" hidden="1"/>
          <p:cNvSpPr/>
          <p:nvPr/>
        </p:nvSpPr>
        <p:spPr>
          <a:xfrm>
            <a:off x="5954107" y="7882446"/>
            <a:ext cx="3712040" cy="3161641"/>
          </a:xfrm>
          <a:prstGeom prst="rect">
            <a:avLst/>
          </a:prstGeom>
          <a:solidFill>
            <a:srgbClr val="FCD432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4400" b="0" i="0" u="none" strike="noStrike" cap="none" spc="0" normalizeH="0" baseline="0">
                <a:solidFill>
                  <a:srgbClr val="42424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3300"/>
              <a:t>การสร้างนวัตกรรม (Innovation)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953895" y="7884402"/>
            <a:ext cx="3712464" cy="3157728"/>
            <a:chOff x="317500" y="317500"/>
            <a:chExt cx="3712464" cy="3157728"/>
          </a:xfrm>
        </p:grpSpPr>
        <p:pic>
          <p:nvPicPr>
            <p:cNvPr id="17" name="PFE element 104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12464" cy="3157728"/>
            </a:xfrm>
            <a:prstGeom prst="rect">
              <a:avLst/>
            </a:prstGeom>
          </p:spPr>
        </p:pic>
        <p:sp>
          <p:nvSpPr>
            <p:cNvPr id="18" name="Shape_97"/>
            <p:cNvSpPr/>
            <p:nvPr/>
          </p:nvSpPr>
          <p:spPr>
            <a:xfrm>
              <a:off x="317500" y="317500"/>
              <a:ext cx="3712464" cy="3157728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39" name="pasted-image.pdf" descr="pasted-image.pdf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11105317" y="4538727"/>
            <a:ext cx="3252700" cy="2928665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pfehide106" hidden="1"/>
          <p:cNvSpPr/>
          <p:nvPr/>
        </p:nvSpPr>
        <p:spPr>
          <a:xfrm>
            <a:off x="10875647" y="7810770"/>
            <a:ext cx="3712040" cy="3339830"/>
          </a:xfrm>
          <a:prstGeom prst="rect">
            <a:avLst/>
          </a:prstGeom>
          <a:solidFill>
            <a:srgbClr val="83CF8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44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300" dirty="0"/>
              <a:t>การปรับเข้าสู่</a:t>
            </a:r>
            <a:br>
              <a:rPr sz="3300" dirty="0"/>
            </a:br>
            <a:r>
              <a:rPr sz="3300" dirty="0"/>
              <a:t>ความเป็นดิจิทัล (Digitization / Digitalization)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0872388" y="7813429"/>
            <a:ext cx="3718560" cy="3334512"/>
            <a:chOff x="317500" y="317500"/>
            <a:chExt cx="3718560" cy="3334512"/>
          </a:xfrm>
        </p:grpSpPr>
        <p:pic>
          <p:nvPicPr>
            <p:cNvPr id="20" name="PFE element 106"/>
            <p:cNvPicPr>
              <a:picLocks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18560" cy="3334512"/>
            </a:xfrm>
            <a:prstGeom prst="rect">
              <a:avLst/>
            </a:prstGeom>
          </p:spPr>
        </p:pic>
        <p:sp>
          <p:nvSpPr>
            <p:cNvPr id="21" name="Shape_98"/>
            <p:cNvSpPr/>
            <p:nvPr/>
          </p:nvSpPr>
          <p:spPr>
            <a:xfrm>
              <a:off x="317500" y="317500"/>
              <a:ext cx="3718560" cy="3334512"/>
            </a:xfrm>
            <a:prstGeom prst="rect">
              <a:avLst/>
            </a:prstGeom>
            <a:blipFill dpi="0" rotWithShape="1">
              <a:blip r:embed="rId5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41" name="index2.png" descr="index2.png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7252543" y="12683993"/>
            <a:ext cx="948960" cy="798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99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9"/>
                            </p:stCondLst>
                            <p:childTnLst>
                              <p:par>
                                <p:cTn id="14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499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9"/>
                            </p:stCondLst>
                            <p:childTnLst>
                              <p:par>
                                <p:cTn id="23" presetID="4" presetClass="entr" presetSubtype="3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4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499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9"/>
                            </p:stCondLst>
                            <p:childTnLst>
                              <p:par>
                                <p:cTn id="32" presetID="4" presetClass="entr" presetSubtype="3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49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1" animBg="1" advAuto="0"/>
      <p:bldP spid="235" grpId="2" animBg="1" advAuto="0"/>
      <p:bldP spid="236" grpId="3" animBg="1" advAuto="0"/>
      <p:bldP spid="237" grpId="4" animBg="1" advAuto="0"/>
      <p:bldP spid="238" grpId="5" animBg="1" advAuto="0"/>
      <p:bldP spid="239" grpId="6" animBg="1" advAuto="0"/>
      <p:bldP spid="240" grpId="7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6406" y="4260252"/>
            <a:ext cx="3180805" cy="3237718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pfehide109" hidden="1"/>
          <p:cNvSpPr/>
          <p:nvPr/>
        </p:nvSpPr>
        <p:spPr>
          <a:xfrm>
            <a:off x="230788" y="7707810"/>
            <a:ext cx="3712040" cy="2175315"/>
          </a:xfrm>
          <a:prstGeom prst="rect">
            <a:avLst/>
          </a:prstGeom>
          <a:solidFill>
            <a:srgbClr val="2A68A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defRPr sz="40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000" dirty="0"/>
              <a:t>การสานพลังระหว่าง</a:t>
            </a:r>
            <a:br>
              <a:rPr sz="3000" dirty="0"/>
            </a:br>
            <a:r>
              <a:rPr sz="3000" dirty="0"/>
              <a:t>ภาครัฐและภาคส่วนอื่นๆ </a:t>
            </a:r>
            <a:br>
              <a:rPr sz="3000" dirty="0"/>
            </a:br>
            <a:r>
              <a:rPr sz="3000" dirty="0"/>
              <a:t>ในสังคม (Collaboration)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0788" y="7710380"/>
            <a:ext cx="3712464" cy="2170176"/>
            <a:chOff x="317500" y="317500"/>
            <a:chExt cx="3712464" cy="2170176"/>
          </a:xfrm>
        </p:grpSpPr>
        <p:pic>
          <p:nvPicPr>
            <p:cNvPr id="2" name="PFE element 109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12464" cy="2170176"/>
            </a:xfrm>
            <a:prstGeom prst="rect">
              <a:avLst/>
            </a:prstGeom>
          </p:spPr>
        </p:pic>
        <p:sp>
          <p:nvSpPr>
            <p:cNvPr id="3" name="Shape_99"/>
            <p:cNvSpPr/>
            <p:nvPr/>
          </p:nvSpPr>
          <p:spPr>
            <a:xfrm>
              <a:off x="317500" y="317500"/>
              <a:ext cx="3712464" cy="217017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8" name="pfehide110" hidden="1"/>
          <p:cNvSpPr/>
          <p:nvPr/>
        </p:nvSpPr>
        <p:spPr>
          <a:xfrm>
            <a:off x="4319851" y="3594176"/>
            <a:ext cx="10671312" cy="21082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ยกระดับการทำงานจากการประสานงาน (coordination) การร่วมงาน (cooperation) ไปสู่ การร่วมมือกัน (collaboration)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319851" y="3593702"/>
            <a:ext cx="10668000" cy="2109216"/>
            <a:chOff x="317500" y="317500"/>
            <a:chExt cx="10668000" cy="2109216"/>
          </a:xfrm>
        </p:grpSpPr>
        <p:pic>
          <p:nvPicPr>
            <p:cNvPr id="5" name="PFE element 1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668000" cy="2109216"/>
            </a:xfrm>
            <a:prstGeom prst="rect">
              <a:avLst/>
            </a:prstGeom>
          </p:spPr>
        </p:pic>
        <p:sp>
          <p:nvSpPr>
            <p:cNvPr id="6" name="Shape_100"/>
            <p:cNvSpPr/>
            <p:nvPr/>
          </p:nvSpPr>
          <p:spPr>
            <a:xfrm>
              <a:off x="317500" y="317500"/>
              <a:ext cx="10668000" cy="2109216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9" name="pfehide111" hidden="1"/>
          <p:cNvSpPr/>
          <p:nvPr/>
        </p:nvSpPr>
        <p:spPr>
          <a:xfrm>
            <a:off x="4319851" y="6617257"/>
            <a:ext cx="11492459" cy="21082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 sz="540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4400" dirty="0"/>
              <a:t>วางแผนที่จะบรรลุเป้าหมายร่วมกัน ใช้ทรัพยากรร่วมกัน </a:t>
            </a:r>
            <a:r>
              <a:rPr sz="4400" dirty="0" smtClean="0"/>
              <a:t>ยอมรับ</a:t>
            </a:r>
            <a:r>
              <a:rPr sz="4400" dirty="0"/>
              <a:t>ความเสี่ยงและรับผิดชอบต่อ</a:t>
            </a:r>
            <a:r>
              <a:rPr sz="4400" dirty="0" smtClean="0"/>
              <a:t>ผล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sz="4400" dirty="0" smtClean="0"/>
              <a:t>ที่</a:t>
            </a:r>
            <a:r>
              <a:rPr sz="4400" dirty="0"/>
              <a:t>เกิดขึ้นร่วมกัน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317552" y="6595448"/>
            <a:ext cx="11497056" cy="2151888"/>
            <a:chOff x="317500" y="317500"/>
            <a:chExt cx="11497056" cy="2151888"/>
          </a:xfrm>
        </p:grpSpPr>
        <p:pic>
          <p:nvPicPr>
            <p:cNvPr id="8" name="PFE element 11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1497056" cy="2151888"/>
            </a:xfrm>
            <a:prstGeom prst="rect">
              <a:avLst/>
            </a:prstGeom>
          </p:spPr>
        </p:pic>
        <p:sp>
          <p:nvSpPr>
            <p:cNvPr id="9" name="Shape_101"/>
            <p:cNvSpPr/>
            <p:nvPr/>
          </p:nvSpPr>
          <p:spPr>
            <a:xfrm>
              <a:off x="317500" y="317500"/>
              <a:ext cx="11497056" cy="2151888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60" name="pfehide112" hidden="1"/>
          <p:cNvSpPr/>
          <p:nvPr/>
        </p:nvSpPr>
        <p:spPr>
          <a:xfrm>
            <a:off x="4319851" y="9326259"/>
            <a:ext cx="10974806" cy="27853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4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 dirty="0"/>
              <a:t>เป็นการพัฒนา หรือแก้ปัญหาของประชาชนที่ซับซ้อนมากขึ้นจนไม่สามารถดำเนินการโดยลำพังได้ หรือเป็นการบริหารกิจการ</a:t>
            </a:r>
            <a:r>
              <a:rPr sz="4400" dirty="0" smtClean="0"/>
              <a:t>บ้านเมือง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sz="4400" dirty="0" smtClean="0"/>
              <a:t>ใน</a:t>
            </a:r>
            <a:r>
              <a:rPr sz="4400" dirty="0"/>
              <a:t>รูปแบบ “ประชารัฐ”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319851" y="9301628"/>
            <a:ext cx="10972800" cy="2834640"/>
            <a:chOff x="317500" y="317500"/>
            <a:chExt cx="10972800" cy="2834640"/>
          </a:xfrm>
        </p:grpSpPr>
        <p:pic>
          <p:nvPicPr>
            <p:cNvPr id="11" name="PFE element 112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972800" cy="2834640"/>
            </a:xfrm>
            <a:prstGeom prst="rect">
              <a:avLst/>
            </a:prstGeom>
          </p:spPr>
        </p:pic>
        <p:sp>
          <p:nvSpPr>
            <p:cNvPr id="12" name="Shape_102"/>
            <p:cNvSpPr/>
            <p:nvPr/>
          </p:nvSpPr>
          <p:spPr>
            <a:xfrm>
              <a:off x="317500" y="317500"/>
              <a:ext cx="10972800" cy="2834640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61" name="index2.png" descr="index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286968" y="12734793"/>
            <a:ext cx="948960" cy="7981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FE element 114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15" name="PFE element 115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24" name="pfehide116" hidden="1"/>
          <p:cNvSpPr/>
          <p:nvPr/>
        </p:nvSpPr>
        <p:spPr>
          <a:xfrm>
            <a:off x="611188" y="508379"/>
            <a:ext cx="14229352" cy="1366717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ปัจจัยแห่งความสำเร็จของระบบราชการ 4.0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8783" y="505937"/>
            <a:ext cx="14234161" cy="1371600"/>
            <a:chOff x="317500" y="317500"/>
            <a:chExt cx="14234161" cy="1371600"/>
          </a:xfrm>
        </p:grpSpPr>
        <p:pic>
          <p:nvPicPr>
            <p:cNvPr id="16" name="PFE element 116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1371600"/>
            </a:xfrm>
            <a:prstGeom prst="rect">
              <a:avLst/>
            </a:prstGeom>
          </p:spPr>
        </p:pic>
        <p:sp>
          <p:nvSpPr>
            <p:cNvPr id="17" name="Shape_103"/>
            <p:cNvSpPr/>
            <p:nvPr/>
          </p:nvSpPr>
          <p:spPr>
            <a:xfrm>
              <a:off x="317500" y="317500"/>
              <a:ext cx="14234161" cy="1371600"/>
            </a:xfrm>
            <a:prstGeom prst="rect">
              <a:avLst/>
            </a:prstGeom>
            <a:blipFill dpi="0" rotWithShape="1">
              <a:blip r:embed="rId4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6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7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8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19" name="PFE element 12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20" name="PFE element 12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21" name="PFE element 123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36" name="PFE element 124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37" name="PFE element 125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8" name="PFE element 126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9" name="PFE element 127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499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99"/>
                            </p:stCondLst>
                            <p:childTnLst>
                              <p:par>
                                <p:cTn id="9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4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2" animBg="1" advAuto="0"/>
      <p:bldP spid="257" grpId="3" animBg="1" advAuto="0"/>
      <p:bldP spid="258" grpId="4" animBg="1" advAuto="0"/>
      <p:bldP spid="259" grpId="5" animBg="1" advAuto="0"/>
      <p:bldP spid="260" grpId="6" animBg="1" advAuto="0"/>
      <p:bldP spid="24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fehide128" hidden="1"/>
          <p:cNvSpPr/>
          <p:nvPr/>
        </p:nvSpPr>
        <p:spPr>
          <a:xfrm>
            <a:off x="4084148" y="2825679"/>
            <a:ext cx="10756391" cy="346248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4400"/>
              <a:t>คิดค้นและแสวงหาวิธีการ หรือ solutions ใหม่ ๆ ทำให้เกิด big impact เพื่อปรับปรุงและออกแบบการให้บริการสาธารณะให้สามารถตอบสนอง</a:t>
            </a:r>
            <a:r>
              <a:rPr sz="4400" smtClean="0"/>
              <a:t>ปัญหาความ</a:t>
            </a:r>
            <a:r>
              <a:rPr sz="4400"/>
              <a:t>ต้องการของความ</a:t>
            </a:r>
            <a:r>
              <a:rPr sz="4400" smtClean="0"/>
              <a:t>ประชาชน</a:t>
            </a:r>
            <a:r>
              <a:rPr lang="en-US" sz="4400" smtClean="0"/>
              <a:t/>
            </a:r>
            <a:br>
              <a:rPr lang="en-US" sz="4400" smtClean="0"/>
            </a:br>
            <a:r>
              <a:rPr sz="4400" smtClean="0"/>
              <a:t>ได้</a:t>
            </a:r>
            <a:r>
              <a:rPr sz="4400"/>
              <a:t>อย่างมีคุณภาพ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79575" y="2819562"/>
            <a:ext cx="10765536" cy="3474720"/>
            <a:chOff x="317500" y="317500"/>
            <a:chExt cx="10765536" cy="3474720"/>
          </a:xfrm>
        </p:grpSpPr>
        <p:pic>
          <p:nvPicPr>
            <p:cNvPr id="2" name="PFE element 12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765536" cy="3474720"/>
            </a:xfrm>
            <a:prstGeom prst="rect">
              <a:avLst/>
            </a:prstGeom>
          </p:spPr>
        </p:pic>
        <p:sp>
          <p:nvSpPr>
            <p:cNvPr id="3" name="Shape_104"/>
            <p:cNvSpPr/>
            <p:nvPr/>
          </p:nvSpPr>
          <p:spPr>
            <a:xfrm>
              <a:off x="317500" y="317500"/>
              <a:ext cx="10765536" cy="347472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78" name="pasted-image.pdf" descr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54789" y="4116265"/>
            <a:ext cx="2816078" cy="3449333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pfehide130" hidden="1"/>
          <p:cNvSpPr/>
          <p:nvPr/>
        </p:nvSpPr>
        <p:spPr>
          <a:xfrm>
            <a:off x="106807" y="7901925"/>
            <a:ext cx="3712041" cy="1429054"/>
          </a:xfrm>
          <a:prstGeom prst="rect">
            <a:avLst/>
          </a:prstGeom>
          <a:solidFill>
            <a:srgbClr val="FCD432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900"/>
              </a:spcBef>
              <a:defRPr kumimoji="0" sz="4200" b="0" i="0" u="none" strike="noStrike" cap="none" spc="0" normalizeH="0" baseline="0">
                <a:solidFill>
                  <a:srgbClr val="424242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3150"/>
              <a:t>การสร้างนวัตกรรม (Innovation)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3548" y="7900171"/>
            <a:ext cx="3718560" cy="1432560"/>
            <a:chOff x="317500" y="317500"/>
            <a:chExt cx="3718560" cy="1432560"/>
          </a:xfrm>
        </p:grpSpPr>
        <p:pic>
          <p:nvPicPr>
            <p:cNvPr id="5" name="PFE element 13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18560" cy="1432560"/>
            </a:xfrm>
            <a:prstGeom prst="rect">
              <a:avLst/>
            </a:prstGeom>
          </p:spPr>
        </p:pic>
        <p:sp>
          <p:nvSpPr>
            <p:cNvPr id="6" name="Shape_105"/>
            <p:cNvSpPr/>
            <p:nvPr/>
          </p:nvSpPr>
          <p:spPr>
            <a:xfrm>
              <a:off x="317500" y="317500"/>
              <a:ext cx="3718560" cy="143256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80" name="pfehide131" hidden="1"/>
          <p:cNvSpPr/>
          <p:nvPr/>
        </p:nvSpPr>
        <p:spPr>
          <a:xfrm>
            <a:off x="4084148" y="7565598"/>
            <a:ext cx="11155852" cy="48167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171446" indent="-171446" algn="l" defTabSz="342892">
              <a:spcBef>
                <a:spcPts val="675"/>
              </a:spcBef>
              <a:buSzPct val="100000"/>
              <a:buChar char="•"/>
              <a:defRPr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pPr>
            <a:r>
              <a:rPr sz="4400"/>
              <a:t>ใช้วิธีห้องปฏิบัติการ (GovLab/Public Sector Innovation Lab) และใช้วิธีการออกแบบ </a:t>
            </a:r>
            <a:br>
              <a:rPr sz="4400"/>
            </a:br>
            <a:r>
              <a:rPr sz="4400"/>
              <a:t>(Design Thinking) โดยให้ประชาชนเข้า</a:t>
            </a:r>
            <a:r>
              <a:rPr sz="4400" smtClean="0"/>
              <a:t>มา</a:t>
            </a:r>
            <a:r>
              <a:rPr lang="en-US" sz="4400" smtClean="0"/>
              <a:t/>
            </a:r>
            <a:br>
              <a:rPr lang="en-US" sz="4400" smtClean="0"/>
            </a:br>
            <a:r>
              <a:rPr sz="4400" smtClean="0"/>
              <a:t>มี</a:t>
            </a:r>
            <a:r>
              <a:rPr sz="4400"/>
              <a:t>ส่วน</a:t>
            </a:r>
            <a:r>
              <a:rPr sz="4400" smtClean="0"/>
              <a:t>ร่วมเพื่อ</a:t>
            </a:r>
            <a:r>
              <a:rPr sz="4400"/>
              <a:t>สร้างความเข้าใจและเข้าถึงความรู้สึกนึกคิด (Empathize) ก่อนจะสร้างจินตนาการ (Ideate) </a:t>
            </a:r>
            <a:r>
              <a:rPr sz="4400" smtClean="0"/>
              <a:t>พัฒนา</a:t>
            </a:r>
            <a:r>
              <a:rPr sz="4400"/>
              <a:t>ต้นแบบ (Prototype) ทำการทดสอบ </a:t>
            </a:r>
            <a:r>
              <a:rPr sz="4400" smtClean="0"/>
              <a:t>ปฏิบัติ</a:t>
            </a:r>
            <a:r>
              <a:rPr sz="4400"/>
              <a:t>จริง และขยายผลต่อไป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084148" y="7562982"/>
            <a:ext cx="11155680" cy="4821936"/>
            <a:chOff x="317500" y="317500"/>
            <a:chExt cx="11155680" cy="4821936"/>
          </a:xfrm>
        </p:grpSpPr>
        <p:pic>
          <p:nvPicPr>
            <p:cNvPr id="8" name="PFE element 13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1155680" cy="4821936"/>
            </a:xfrm>
            <a:prstGeom prst="rect">
              <a:avLst/>
            </a:prstGeom>
          </p:spPr>
        </p:pic>
        <p:sp>
          <p:nvSpPr>
            <p:cNvPr id="9" name="Shape_106"/>
            <p:cNvSpPr/>
            <p:nvPr/>
          </p:nvSpPr>
          <p:spPr>
            <a:xfrm>
              <a:off x="317500" y="317500"/>
              <a:ext cx="11155680" cy="482193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81" name="index2.png" descr="index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7252543" y="12734793"/>
            <a:ext cx="948960" cy="7981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FE element 133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12" name="PFE element 134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23" name="pfehide135" hidden="1"/>
          <p:cNvSpPr/>
          <p:nvPr/>
        </p:nvSpPr>
        <p:spPr>
          <a:xfrm>
            <a:off x="611188" y="508379"/>
            <a:ext cx="14229352" cy="1366717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ปัจจัยแห่งความสำเร็จของระบบราชการ 4.0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08783" y="505937"/>
            <a:ext cx="14234161" cy="1371600"/>
            <a:chOff x="317500" y="317500"/>
            <a:chExt cx="14234161" cy="1371600"/>
          </a:xfrm>
        </p:grpSpPr>
        <p:pic>
          <p:nvPicPr>
            <p:cNvPr id="13" name="PFE element 135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1371600"/>
            </a:xfrm>
            <a:prstGeom prst="rect">
              <a:avLst/>
            </a:prstGeom>
          </p:spPr>
        </p:pic>
        <p:sp>
          <p:nvSpPr>
            <p:cNvPr id="14" name="Shape_107"/>
            <p:cNvSpPr/>
            <p:nvPr/>
          </p:nvSpPr>
          <p:spPr>
            <a:xfrm>
              <a:off x="317500" y="317500"/>
              <a:ext cx="14234161" cy="13716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4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5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6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7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16" name="PFE element 14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17" name="PFE element 14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18" name="PFE element 14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19" name="PFE element 143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20" name="PFE element 144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5" name="PFE element 145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6" name="PFE element 146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499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99"/>
                            </p:stCondLst>
                            <p:childTnLst>
                              <p:par>
                                <p:cTn id="9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4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4" animBg="1" advAuto="0"/>
      <p:bldP spid="278" grpId="2" animBg="1" advAuto="0"/>
      <p:bldP spid="279" grpId="3" animBg="1" advAuto="0"/>
      <p:bldP spid="280" grpId="5" animBg="1" advAuto="0"/>
      <p:bldP spid="23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fehide147" hidden="1"/>
          <p:cNvSpPr/>
          <p:nvPr/>
        </p:nvSpPr>
        <p:spPr>
          <a:xfrm>
            <a:off x="4190409" y="3444779"/>
            <a:ext cx="10671312" cy="21082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 dirty="0"/>
              <a:t>ผสานการทำงานร่วมกันของการจัดเก็บและประมวลผลแบบคลาวด์ กับอุปกรณ์เคลื่อนที่ และอุปกรณ์</a:t>
            </a:r>
            <a:r>
              <a:rPr sz="4400" dirty="0" smtClean="0"/>
              <a:t>เพื่อการ</a:t>
            </a:r>
            <a:r>
              <a:rPr sz="4400" dirty="0"/>
              <a:t>ทำงานร่วมกัน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90409" y="3444305"/>
            <a:ext cx="10668000" cy="2109216"/>
            <a:chOff x="317500" y="317500"/>
            <a:chExt cx="10668000" cy="2109216"/>
          </a:xfrm>
        </p:grpSpPr>
        <p:pic>
          <p:nvPicPr>
            <p:cNvPr id="2" name="PFE element 14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668000" cy="2109216"/>
            </a:xfrm>
            <a:prstGeom prst="rect">
              <a:avLst/>
            </a:prstGeom>
          </p:spPr>
        </p:pic>
        <p:sp>
          <p:nvSpPr>
            <p:cNvPr id="3" name="Shape_108"/>
            <p:cNvSpPr/>
            <p:nvPr/>
          </p:nvSpPr>
          <p:spPr>
            <a:xfrm>
              <a:off x="317500" y="317500"/>
              <a:ext cx="10668000" cy="210921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298" name="pasted-image.pdf" descr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6098" y="4745556"/>
            <a:ext cx="3070496" cy="2764613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pfehide149" hidden="1"/>
          <p:cNvSpPr/>
          <p:nvPr/>
        </p:nvSpPr>
        <p:spPr>
          <a:xfrm>
            <a:off x="115327" y="7897428"/>
            <a:ext cx="3712040" cy="2483201"/>
          </a:xfrm>
          <a:prstGeom prst="rect">
            <a:avLst/>
          </a:prstGeom>
          <a:solidFill>
            <a:srgbClr val="83CF8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342892">
              <a:spcBef>
                <a:spcPts val="675"/>
              </a:spcBef>
              <a:defRPr sz="420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pPr>
            <a:r>
              <a:rPr sz="3150"/>
              <a:t>การปรับเข้าสู่</a:t>
            </a:r>
            <a:br>
              <a:rPr sz="3150"/>
            </a:br>
            <a:r>
              <a:rPr sz="3150"/>
              <a:t>ความเป็นดิจิทัล (Digitization / Digitalization)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5327" y="7901540"/>
            <a:ext cx="3706368" cy="2474976"/>
            <a:chOff x="317500" y="317500"/>
            <a:chExt cx="3706368" cy="2474976"/>
          </a:xfrm>
        </p:grpSpPr>
        <p:pic>
          <p:nvPicPr>
            <p:cNvPr id="5" name="PFE element 149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3706368" cy="2474976"/>
            </a:xfrm>
            <a:prstGeom prst="rect">
              <a:avLst/>
            </a:prstGeom>
          </p:spPr>
        </p:pic>
        <p:sp>
          <p:nvSpPr>
            <p:cNvPr id="6" name="Shape_109"/>
            <p:cNvSpPr/>
            <p:nvPr/>
          </p:nvSpPr>
          <p:spPr>
            <a:xfrm>
              <a:off x="317500" y="317500"/>
              <a:ext cx="3706368" cy="2474976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00" name="pfehide150" hidden="1"/>
          <p:cNvSpPr/>
          <p:nvPr/>
        </p:nvSpPr>
        <p:spPr>
          <a:xfrm>
            <a:off x="4190409" y="6127862"/>
            <a:ext cx="10671312" cy="1431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 dirty="0"/>
              <a:t>สามารถติดต่อเชื่อมโยงแบบเรียลไทม์ในทุกเวลาและสถานที่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189017" y="6105827"/>
            <a:ext cx="10674096" cy="1475232"/>
            <a:chOff x="317500" y="317500"/>
            <a:chExt cx="10674096" cy="1475232"/>
          </a:xfrm>
        </p:grpSpPr>
        <p:pic>
          <p:nvPicPr>
            <p:cNvPr id="8" name="PFE element 150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674096" cy="1475232"/>
            </a:xfrm>
            <a:prstGeom prst="rect">
              <a:avLst/>
            </a:prstGeom>
          </p:spPr>
        </p:pic>
        <p:sp>
          <p:nvSpPr>
            <p:cNvPr id="9" name="Shape_110"/>
            <p:cNvSpPr/>
            <p:nvPr/>
          </p:nvSpPr>
          <p:spPr>
            <a:xfrm>
              <a:off x="317500" y="317500"/>
              <a:ext cx="10674096" cy="1475232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01" name="pfehide151" hidden="1"/>
          <p:cNvSpPr/>
          <p:nvPr/>
        </p:nvSpPr>
        <p:spPr>
          <a:xfrm>
            <a:off x="4190409" y="8356595"/>
            <a:ext cx="10671312" cy="27853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228600" marR="0" indent="-228600" algn="l" defTabSz="457200" rtl="0" fontAlgn="auto" latinLnBrk="0" hangingPunct="0">
              <a:lnSpc>
                <a:spcPct val="80000"/>
              </a:lnSpc>
              <a:spcBef>
                <a:spcPts val="900"/>
              </a:spcBef>
              <a:buSzPct val="100000"/>
              <a:buChar char="•"/>
              <a:defRPr kumimoji="0" sz="5000" b="0" i="0" u="none" strike="noStrike" cap="none" spc="0" normalizeH="0" baseline="0">
                <a:solidFill>
                  <a:srgbClr val="0B2F65"/>
                </a:solidFill>
                <a:latin typeface="Sukhumvit Set Semi Bold"/>
                <a:ea typeface="Sukhumvit Set Semi Bold"/>
                <a:cs typeface="Sukhumvit Set Semi Bold"/>
                <a:sym typeface="Sukhumvit Set Semi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lnSpc>
                <a:spcPct val="100000"/>
              </a:lnSpc>
            </a:pPr>
            <a:r>
              <a:rPr sz="4400"/>
              <a:t>สามารถวิเคราะห์ข้อมูลที่ซับซ้อนเพื่อช่วยการบริการให้สามารถตอบสนองต่อความต้องการประชาชนได้ทุกที่ ทุกเวลา ทุกช่องทาง </a:t>
            </a:r>
            <a:r>
              <a:rPr lang="en-US" sz="4400" smtClean="0"/>
              <a:t/>
            </a:r>
            <a:br>
              <a:rPr lang="en-US" sz="4400" smtClean="0"/>
            </a:br>
            <a:r>
              <a:rPr sz="4400" smtClean="0"/>
              <a:t>ทุก</a:t>
            </a:r>
            <a:r>
              <a:rPr sz="4400"/>
              <a:t>อุปกรณ์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190409" y="8335012"/>
            <a:ext cx="10668000" cy="2828544"/>
            <a:chOff x="317500" y="317500"/>
            <a:chExt cx="10668000" cy="2828544"/>
          </a:xfrm>
        </p:grpSpPr>
        <p:pic>
          <p:nvPicPr>
            <p:cNvPr id="11" name="PFE element 151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0668000" cy="2828544"/>
            </a:xfrm>
            <a:prstGeom prst="rect">
              <a:avLst/>
            </a:prstGeom>
          </p:spPr>
        </p:pic>
        <p:sp>
          <p:nvSpPr>
            <p:cNvPr id="12" name="Shape_111"/>
            <p:cNvSpPr/>
            <p:nvPr/>
          </p:nvSpPr>
          <p:spPr>
            <a:xfrm>
              <a:off x="317500" y="317500"/>
              <a:ext cx="10668000" cy="2828544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302" name="index2.png" descr="index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286968" y="12734793"/>
            <a:ext cx="948960" cy="7981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FE element 153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765" y="2992119"/>
            <a:ext cx="2596896" cy="607554"/>
          </a:xfrm>
          <a:prstGeom prst="rect">
            <a:avLst/>
          </a:prstGeom>
        </p:spPr>
      </p:pic>
      <p:pic>
        <p:nvPicPr>
          <p:cNvPr id="15" name="PFE element 154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820" y="3437479"/>
            <a:ext cx="2767584" cy="646176"/>
          </a:xfrm>
          <a:prstGeom prst="rect">
            <a:avLst/>
          </a:prstGeom>
        </p:spPr>
      </p:pic>
      <p:sp>
        <p:nvSpPr>
          <p:cNvPr id="24" name="pfehide155" hidden="1"/>
          <p:cNvSpPr/>
          <p:nvPr/>
        </p:nvSpPr>
        <p:spPr>
          <a:xfrm>
            <a:off x="611188" y="508379"/>
            <a:ext cx="14229352" cy="1366717"/>
          </a:xfrm>
          <a:prstGeom prst="rect">
            <a:avLst/>
          </a:prstGeom>
          <a:solidFill>
            <a:srgbClr val="EC4A3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/>
          <a:lstStyle>
            <a:defPPr marL="0" marR="0" indent="0" algn="l" defTabSz="914400" rtl="0" fontAlgn="auto" latinLnBrk="1" hangingPunct="0">
              <a:defRPr kumimoji="0" sz="1800" b="0" i="0" u="none" strike="noStrike" cap="none" spc="0" normalizeH="0" baseline="0">
                <a:solidFill>
                  <a:srgbClr val="000000"/>
                </a:solidFill>
              </a:defRPr>
            </a:defPPr>
            <a:lvl1pPr marL="0" marR="0" indent="0" algn="ctr" defTabSz="457200" rtl="0" fontAlgn="auto" latinLnBrk="0" hangingPunct="0">
              <a:lnSpc>
                <a:spcPct val="110000"/>
              </a:lnSpc>
              <a:spcBef>
                <a:spcPts val="900"/>
              </a:spcBef>
              <a:defRPr kumimoji="0" sz="6400" b="0" i="0" u="none" strike="noStrike" cap="none" spc="0" normalizeH="0" baseline="0">
                <a:solidFill>
                  <a:srgbClr val="FFFFFF"/>
                </a:solidFill>
                <a:latin typeface="Sukhumvit Set Bold"/>
                <a:ea typeface="Sukhumvit Set Bold"/>
                <a:cs typeface="Sukhumvit Set Bold"/>
                <a:sym typeface="Sukhumvit Set Bold"/>
              </a:defRPr>
            </a:lvl1pPr>
            <a:lvl2pPr marL="0" marR="0" indent="228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fontAlgn="auto" latinLnBrk="0" hangingPunct="0">
              <a:defRPr kumimoji="0" sz="50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sz="5400"/>
              <a:t>ปัจจัยแห่งความสำเร็จของระบบราชการ 4.0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8783" y="505937"/>
            <a:ext cx="14234161" cy="1371600"/>
            <a:chOff x="317500" y="317500"/>
            <a:chExt cx="14234161" cy="1371600"/>
          </a:xfrm>
        </p:grpSpPr>
        <p:pic>
          <p:nvPicPr>
            <p:cNvPr id="16" name="PFE element 155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17500"/>
              <a:ext cx="14234161" cy="1371600"/>
            </a:xfrm>
            <a:prstGeom prst="rect">
              <a:avLst/>
            </a:prstGeom>
          </p:spPr>
        </p:pic>
        <p:sp>
          <p:nvSpPr>
            <p:cNvPr id="17" name="Shape_112"/>
            <p:cNvSpPr/>
            <p:nvPr/>
          </p:nvSpPr>
          <p:spPr>
            <a:xfrm>
              <a:off x="317500" y="317500"/>
              <a:ext cx="14234161" cy="1371600"/>
            </a:xfrm>
            <a:prstGeom prst="rect">
              <a:avLst/>
            </a:prstGeom>
            <a:blipFill dpi="0" rotWithShape="1">
              <a:blip r:embed="rId3">
                <a:alphaModFix amt="0"/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5" name="Rounded Rectangle"/>
          <p:cNvSpPr/>
          <p:nvPr/>
        </p:nvSpPr>
        <p:spPr>
          <a:xfrm>
            <a:off x="16887084" y="1166217"/>
            <a:ext cx="110254" cy="2999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6" name="Rounded Rectangle"/>
          <p:cNvSpPr/>
          <p:nvPr/>
        </p:nvSpPr>
        <p:spPr>
          <a:xfrm rot="3443562">
            <a:off x="16333415" y="2022575"/>
            <a:ext cx="110255" cy="3386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7" name="Rounded Rectangle"/>
          <p:cNvSpPr/>
          <p:nvPr/>
        </p:nvSpPr>
        <p:spPr>
          <a:xfrm rot="18310563">
            <a:off x="17427550" y="1998003"/>
            <a:ext cx="110255" cy="35652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600"/>
              </a:gs>
              <a:gs pos="100000">
                <a:srgbClr val="FF7E79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342892"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 sz="900"/>
          </a:p>
        </p:txBody>
      </p:sp>
      <p:sp>
        <p:nvSpPr>
          <p:cNvPr id="28" name="Circle"/>
          <p:cNvSpPr/>
          <p:nvPr/>
        </p:nvSpPr>
        <p:spPr>
          <a:xfrm>
            <a:off x="15807432" y="736791"/>
            <a:ext cx="2271266" cy="2271266"/>
          </a:xfrm>
          <a:prstGeom prst="ellipse">
            <a:avLst/>
          </a:prstGeom>
          <a:ln w="101600">
            <a:solidFill>
              <a:srgbClr val="A3B0D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/>
            </a:pPr>
            <a:endParaRPr sz="2400"/>
          </a:p>
        </p:txBody>
      </p:sp>
      <p:pic>
        <p:nvPicPr>
          <p:cNvPr id="19" name="PFE element 160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936" y="2108252"/>
            <a:ext cx="699608" cy="699608"/>
          </a:xfrm>
          <a:prstGeom prst="rect">
            <a:avLst/>
          </a:prstGeom>
        </p:spPr>
      </p:pic>
      <p:pic>
        <p:nvPicPr>
          <p:cNvPr id="20" name="PFE element 161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729" y="2108252"/>
            <a:ext cx="699608" cy="699608"/>
          </a:xfrm>
          <a:prstGeom prst="rect">
            <a:avLst/>
          </a:prstGeom>
        </p:spPr>
      </p:pic>
      <p:pic>
        <p:nvPicPr>
          <p:cNvPr id="21" name="PFE element 162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699" y="1409525"/>
            <a:ext cx="1018728" cy="1006454"/>
          </a:xfrm>
          <a:prstGeom prst="rect">
            <a:avLst/>
          </a:prstGeom>
        </p:spPr>
      </p:pic>
      <p:pic>
        <p:nvPicPr>
          <p:cNvPr id="36" name="PFE element 163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407" y="507546"/>
            <a:ext cx="699608" cy="699608"/>
          </a:xfrm>
          <a:prstGeom prst="rect">
            <a:avLst/>
          </a:prstGeom>
        </p:spPr>
      </p:pic>
      <p:pic>
        <p:nvPicPr>
          <p:cNvPr id="37" name="PFE element 164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740" y="1235005"/>
            <a:ext cx="558459" cy="420130"/>
          </a:xfrm>
          <a:prstGeom prst="rect">
            <a:avLst/>
          </a:prstGeom>
        </p:spPr>
      </p:pic>
      <p:pic>
        <p:nvPicPr>
          <p:cNvPr id="38" name="PFE element 165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31" y="1313127"/>
            <a:ext cx="512064" cy="263887"/>
          </a:xfrm>
          <a:prstGeom prst="rect">
            <a:avLst/>
          </a:prstGeom>
        </p:spPr>
      </p:pic>
      <p:pic>
        <p:nvPicPr>
          <p:cNvPr id="39" name="PFE element 166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418" y="2497310"/>
            <a:ext cx="681197" cy="276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dissolv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499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99"/>
                            </p:stCondLst>
                            <p:childTnLst>
                              <p:par>
                                <p:cTn id="9" presetID="4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4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4" animBg="1" advAuto="0"/>
      <p:bldP spid="298" grpId="2" animBg="1" advAuto="0"/>
      <p:bldP spid="299" grpId="3" animBg="1" advAuto="0"/>
      <p:bldP spid="300" grpId="5" animBg="1" advAuto="0"/>
      <p:bldP spid="301" grpId="6" animBg="1" advAuto="0"/>
      <p:bldP spid="24" grpId="0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865</Words>
  <Application>Microsoft Macintosh PowerPoint</Application>
  <PresentationFormat>Custom</PresentationFormat>
  <Paragraphs>101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Avenir Next</vt:lpstr>
      <vt:lpstr>Avenir Next Medium</vt:lpstr>
      <vt:lpstr>Helvetica</vt:lpstr>
      <vt:lpstr>Helvetica Light</vt:lpstr>
      <vt:lpstr>Helvetica Neue</vt:lpstr>
      <vt:lpstr>Sukhumvit Set Bold</vt:lpstr>
      <vt:lpstr>Sukhumvit Set Semi Bold</vt:lpstr>
      <vt:lpstr>Sukhumvit Set Text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Suwat Sookthai</cp:lastModifiedBy>
  <cp:revision>15</cp:revision>
  <dcterms:modified xsi:type="dcterms:W3CDTF">2017-05-03T03:07:42Z</dcterms:modified>
</cp:coreProperties>
</file>